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sldIdLst>
    <p:sldId id="262" r:id="rId2"/>
    <p:sldId id="257" r:id="rId3"/>
    <p:sldId id="264" r:id="rId4"/>
    <p:sldId id="265" r:id="rId5"/>
    <p:sldId id="258" r:id="rId6"/>
    <p:sldId id="259" r:id="rId7"/>
    <p:sldId id="266" r:id="rId8"/>
    <p:sldId id="260" r:id="rId9"/>
    <p:sldId id="267" r:id="rId10"/>
    <p:sldId id="268" r:id="rId11"/>
    <p:sldId id="269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0656B-9836-44F8-8A79-A2DB17F7BDAF}" type="datetimeFigureOut">
              <a:rPr lang="en-GB" smtClean="0"/>
              <a:t>28/11/2019</a:t>
            </a:fld>
            <a:endParaRPr lang="en-GB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E4192-0E55-46A9-813B-1D554EC862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0507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FF570-217F-4219-9DB4-CF7259B90C11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7549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C817-409F-44F1-A064-BB1A83B9AAA4}" type="datetime1">
              <a:rPr lang="en-GB" smtClean="0"/>
              <a:t>28/11/2019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9D555E4-6C99-42CE-858A-92500C64A0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39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7817-A6CF-4C87-885E-B86BDD48B865}" type="datetime1">
              <a:rPr lang="en-GB" smtClean="0"/>
              <a:t>28/11/2019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D555E4-6C99-42CE-858A-92500C64A0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671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A21B-1722-43B1-ADD3-08D5A2120918}" type="datetime1">
              <a:rPr lang="en-GB" smtClean="0"/>
              <a:t>28/11/2019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D555E4-6C99-42CE-858A-92500C64A07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6680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CA21-F612-49AB-B548-A5B7462D39F4}" type="datetime1">
              <a:rPr lang="en-GB" smtClean="0"/>
              <a:t>28/11/2019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D555E4-6C99-42CE-858A-92500C64A0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367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7262C-BE2A-42E9-A1F2-37C11484D2BE}" type="datetime1">
              <a:rPr lang="en-GB" smtClean="0"/>
              <a:t>28/11/2019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D555E4-6C99-42CE-858A-92500C64A07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1820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5EF3-343B-40CC-90DD-A6F757A6C679}" type="datetime1">
              <a:rPr lang="en-GB" smtClean="0"/>
              <a:t>28/11/2019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D555E4-6C99-42CE-858A-92500C64A0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973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11D8-91A3-4806-82F5-DB7FBF77D854}" type="datetime1">
              <a:rPr lang="en-GB" smtClean="0"/>
              <a:t>28/11/2019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55E4-6C99-42CE-858A-92500C64A0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3695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E318-866A-49C0-83AF-B1D7F2994A93}" type="datetime1">
              <a:rPr lang="en-GB" smtClean="0"/>
              <a:t>28/11/2019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55E4-6C99-42CE-858A-92500C64A0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019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6516-710D-400A-AF65-0C021E6AA743}" type="datetime1">
              <a:rPr lang="en-GB" smtClean="0"/>
              <a:t>28/11/2019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55E4-6C99-42CE-858A-92500C64A0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20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25D0-E551-4FB3-B9D6-D5C98587E965}" type="datetime1">
              <a:rPr lang="en-GB" smtClean="0"/>
              <a:t>28/11/2019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D555E4-6C99-42CE-858A-92500C64A0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00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81E3-E00F-46A2-A6FD-AB3B252E7574}" type="datetime1">
              <a:rPr lang="en-GB" smtClean="0"/>
              <a:t>28/11/2019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D555E4-6C99-42CE-858A-92500C64A0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35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3BE2-0AF5-4511-9B95-A3F7A87D4F5D}" type="datetime1">
              <a:rPr lang="en-GB" smtClean="0"/>
              <a:t>28/11/2019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D555E4-6C99-42CE-858A-92500C64A0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31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54D7-A3B9-46BD-A95A-818F312D60AC}" type="datetime1">
              <a:rPr lang="en-GB" smtClean="0"/>
              <a:t>28/11/2019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55E4-6C99-42CE-858A-92500C64A0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38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E000-63F5-4658-8981-2276A141DBDF}" type="datetime1">
              <a:rPr lang="en-GB" smtClean="0"/>
              <a:t>28/11/2019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55E4-6C99-42CE-858A-92500C64A0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89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484C-93A0-4AD0-9FEA-300658C8D20F}" type="datetime1">
              <a:rPr lang="en-GB" smtClean="0"/>
              <a:t>28/11/2019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55E4-6C99-42CE-858A-92500C64A0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83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4E58-7295-481A-B70B-851557C7E281}" type="datetime1">
              <a:rPr lang="en-GB" smtClean="0"/>
              <a:t>28/11/2019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D555E4-6C99-42CE-858A-92500C64A0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33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2A4BF-9A7B-428B-8546-62B1517BE09F}" type="datetime1">
              <a:rPr lang="en-GB" smtClean="0"/>
              <a:t>28/11/2019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9D555E4-6C99-42CE-858A-92500C64A0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177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ho.int/en/news-room/fact-sheets/detail/obesity-and-overweigh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150619" y="919716"/>
            <a:ext cx="9792586" cy="2488019"/>
          </a:xfrm>
        </p:spPr>
        <p:txBody>
          <a:bodyPr>
            <a:noAutofit/>
          </a:bodyPr>
          <a:lstStyle/>
          <a:p>
            <a:pPr algn="ctr"/>
            <a:r>
              <a:rPr lang="pl-PL" sz="3700" dirty="0"/>
              <a:t>Wpływ suplementacji N-acetylocysteiny na białka transportujące kwasy tłuszczowe w tkance tłuszczowej </a:t>
            </a:r>
            <a:br>
              <a:rPr lang="pl-PL" sz="3700" dirty="0"/>
            </a:br>
            <a:r>
              <a:rPr lang="pl-PL" sz="3700" dirty="0"/>
              <a:t>w szczurzym modelu insulinooporności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89213" y="4146697"/>
            <a:ext cx="9353992" cy="2488019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60000"/>
              </a:lnSpc>
            </a:pPr>
            <a:r>
              <a:rPr lang="pl-PL" b="1" u="sng" dirty="0"/>
              <a:t>mgr Marta Wołosowicz</a:t>
            </a:r>
            <a:r>
              <a:rPr lang="pl-PL" b="1" baseline="30000" dirty="0"/>
              <a:t>1</a:t>
            </a:r>
            <a:r>
              <a:rPr lang="pl-PL" b="1" dirty="0"/>
              <a:t>, dr n. farm. Tomasz W. Kamiński</a:t>
            </a:r>
            <a:r>
              <a:rPr lang="pl-PL" b="1" baseline="30000" dirty="0"/>
              <a:t>2</a:t>
            </a:r>
            <a:r>
              <a:rPr lang="pl-PL" b="1" dirty="0"/>
              <a:t>,</a:t>
            </a:r>
            <a:r>
              <a:rPr lang="pl-PL" b="1" baseline="30000" dirty="0"/>
              <a:t> </a:t>
            </a:r>
            <a:r>
              <a:rPr lang="pl-PL" b="1" dirty="0"/>
              <a:t>dr n. med. Mateusz Maciejczyk</a:t>
            </a:r>
            <a:r>
              <a:rPr lang="pl-PL" b="1" baseline="30000" dirty="0"/>
              <a:t>3</a:t>
            </a:r>
            <a:r>
              <a:rPr lang="pl-PL" b="1" dirty="0"/>
              <a:t>, </a:t>
            </a:r>
            <a:br>
              <a:rPr lang="pl-PL" b="1" dirty="0"/>
            </a:br>
            <a:r>
              <a:rPr lang="pl-PL" b="1" dirty="0"/>
              <a:t>dr n. biol. Ewa Żebrowska</a:t>
            </a:r>
            <a:r>
              <a:rPr lang="pl-PL" b="1" baseline="30000" dirty="0"/>
              <a:t>1</a:t>
            </a:r>
            <a:r>
              <a:rPr lang="pl-PL" b="1" dirty="0"/>
              <a:t>, dr n. med. Bartłomiej Łukaszuk</a:t>
            </a:r>
            <a:r>
              <a:rPr lang="pl-PL" b="1" baseline="30000" dirty="0"/>
              <a:t>1</a:t>
            </a:r>
            <a:r>
              <a:rPr lang="pl-PL" b="1" dirty="0"/>
              <a:t>, Prof. zw. dr hab. Adrian Chabowski</a:t>
            </a:r>
            <a:r>
              <a:rPr lang="pl-PL" b="1" baseline="30000" dirty="0"/>
              <a:t>1</a:t>
            </a:r>
            <a:endParaRPr lang="pl-PL" b="1" dirty="0"/>
          </a:p>
          <a:p>
            <a:pPr algn="ctr"/>
            <a:r>
              <a:rPr lang="pl-PL" sz="1400" b="1" baseline="30000" dirty="0"/>
              <a:t>1</a:t>
            </a:r>
            <a:r>
              <a:rPr lang="pl-PL" sz="1400" dirty="0"/>
              <a:t>Zakład Fizjologii, Wydział Lekarski z Oddziałem Stomatologii i Oddziałem Nauczania </a:t>
            </a:r>
            <a:br>
              <a:rPr lang="pl-PL" sz="1400" dirty="0"/>
            </a:br>
            <a:r>
              <a:rPr lang="pl-PL" sz="1400" dirty="0"/>
              <a:t>w Języku Angielskim, Uniwersytet Medyczny w Białymstoku</a:t>
            </a:r>
          </a:p>
          <a:p>
            <a:pPr algn="ctr"/>
            <a:r>
              <a:rPr lang="pl-PL" sz="1400" baseline="30000" dirty="0"/>
              <a:t>2</a:t>
            </a:r>
            <a:r>
              <a:rPr lang="en-GB" sz="1400" dirty="0"/>
              <a:t>Vascular Medicine Institute,</a:t>
            </a:r>
            <a:r>
              <a:rPr lang="pl-PL" sz="1400" dirty="0"/>
              <a:t> </a:t>
            </a:r>
            <a:r>
              <a:rPr lang="en-GB" sz="1400" dirty="0"/>
              <a:t>University of Pittsburgh School of Medicine,</a:t>
            </a:r>
            <a:r>
              <a:rPr lang="pl-PL" sz="1400" dirty="0"/>
              <a:t> Pittsburgh,</a:t>
            </a:r>
            <a:r>
              <a:rPr lang="en-GB" sz="1400" dirty="0"/>
              <a:t> USA</a:t>
            </a:r>
            <a:endParaRPr lang="pl-PL" sz="1400" dirty="0"/>
          </a:p>
          <a:p>
            <a:pPr algn="ctr"/>
            <a:r>
              <a:rPr lang="pl-PL" sz="1400" b="1" baseline="30000" dirty="0"/>
              <a:t>3</a:t>
            </a:r>
            <a:r>
              <a:rPr lang="pl-PL" sz="1400" dirty="0"/>
              <a:t>Zakład Higieny, Epidemiologii i Ergonomii, Wydział Nauk o Zdrowiu,</a:t>
            </a:r>
            <a:br>
              <a:rPr lang="pl-PL" sz="1400" dirty="0"/>
            </a:br>
            <a:r>
              <a:rPr lang="pl-PL" sz="1400" dirty="0"/>
              <a:t>Uniwersytet Medyczny w Białymstoku</a:t>
            </a:r>
          </a:p>
          <a:p>
            <a:pPr algn="ctr"/>
            <a:r>
              <a:rPr lang="pl-PL" b="1" dirty="0"/>
              <a:t>Warszawa, 6-7 grudnia 2019 r.</a:t>
            </a:r>
          </a:p>
          <a:p>
            <a:pPr algn="ctr"/>
            <a:endParaRPr lang="pl-PL" dirty="0"/>
          </a:p>
        </p:txBody>
      </p:sp>
      <p:pic>
        <p:nvPicPr>
          <p:cNvPr id="5" name="Obraz 4" descr="http://www.umb.edu.pl/photo/pliki/medyk/aktualnosci/logo_umb.jpg">
            <a:extLst>
              <a:ext uri="{FF2B5EF4-FFF2-40B4-BE49-F238E27FC236}">
                <a16:creationId xmlns:a16="http://schemas.microsoft.com/office/drawing/2014/main" id="{E585FA82-51C8-4DCD-A58A-305E22B863AF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387" y="278831"/>
            <a:ext cx="1651775" cy="1666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90A6EC8E-79F6-42AA-B7DD-245435C26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388" y="5530702"/>
            <a:ext cx="240982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873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BD162B6D-F265-489A-A0FF-5C01E484F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97" y="5937243"/>
            <a:ext cx="866859" cy="855703"/>
          </a:xfrm>
          <a:prstGeom prst="rect">
            <a:avLst/>
          </a:prstGeom>
        </p:spPr>
      </p:pic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DC324CD3-8792-4496-8837-5B5912B95C51}"/>
              </a:ext>
            </a:extLst>
          </p:cNvPr>
          <p:cNvCxnSpPr/>
          <p:nvPr/>
        </p:nvCxnSpPr>
        <p:spPr>
          <a:xfrm>
            <a:off x="400309" y="5816009"/>
            <a:ext cx="116532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 descr="http://www.umb.edu.pl/photo/pliki/medyk/aktualnosci/logo_umb.jpg">
            <a:extLst>
              <a:ext uri="{FF2B5EF4-FFF2-40B4-BE49-F238E27FC236}">
                <a16:creationId xmlns:a16="http://schemas.microsoft.com/office/drawing/2014/main" id="{3B551ABC-5862-411E-A247-0B1955473EBD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23955" y="5911222"/>
            <a:ext cx="1029638" cy="90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ytuł 1">
            <a:extLst>
              <a:ext uri="{FF2B5EF4-FFF2-40B4-BE49-F238E27FC236}">
                <a16:creationId xmlns:a16="http://schemas.microsoft.com/office/drawing/2014/main" id="{016F1998-9D8C-4A50-9345-362AA0DD7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151" y="160598"/>
            <a:ext cx="8911687" cy="1280890"/>
          </a:xfrm>
        </p:spPr>
        <p:txBody>
          <a:bodyPr/>
          <a:lstStyle/>
          <a:p>
            <a:r>
              <a:rPr lang="pl-PL" dirty="0"/>
              <a:t>Wyniki</a:t>
            </a:r>
            <a:endParaRPr lang="en-GB" dirty="0"/>
          </a:p>
        </p:txBody>
      </p:sp>
      <p:sp>
        <p:nvSpPr>
          <p:cNvPr id="19" name="Podtytuł 2">
            <a:extLst>
              <a:ext uri="{FF2B5EF4-FFF2-40B4-BE49-F238E27FC236}">
                <a16:creationId xmlns:a16="http://schemas.microsoft.com/office/drawing/2014/main" id="{6DFA3624-A47D-44D2-A819-791906539CFC}"/>
              </a:ext>
            </a:extLst>
          </p:cNvPr>
          <p:cNvSpPr txBox="1">
            <a:spLocks/>
          </p:cNvSpPr>
          <p:nvPr/>
        </p:nvSpPr>
        <p:spPr>
          <a:xfrm>
            <a:off x="1018953" y="6039570"/>
            <a:ext cx="10154093" cy="869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pl-PL" sz="800" b="1" u="sng" dirty="0"/>
              <a:t>mgr Marta Wołosowicz</a:t>
            </a:r>
            <a:r>
              <a:rPr lang="pl-PL" sz="800" b="1" baseline="30000" dirty="0"/>
              <a:t>1</a:t>
            </a:r>
            <a:r>
              <a:rPr lang="pl-PL" sz="800" b="1" dirty="0"/>
              <a:t>, dr n. farm. Tomasz W. Kamiński</a:t>
            </a:r>
            <a:r>
              <a:rPr lang="pl-PL" sz="800" b="1" baseline="30000" dirty="0"/>
              <a:t>2</a:t>
            </a:r>
            <a:r>
              <a:rPr lang="pl-PL" sz="800" b="1" dirty="0"/>
              <a:t>,</a:t>
            </a:r>
            <a:r>
              <a:rPr lang="pl-PL" sz="800" b="1" baseline="30000" dirty="0"/>
              <a:t> </a:t>
            </a:r>
            <a:r>
              <a:rPr lang="pl-PL" sz="800" b="1" dirty="0"/>
              <a:t>dr n. med. Mateusz Maciejczyk</a:t>
            </a:r>
            <a:r>
              <a:rPr lang="pl-PL" sz="800" b="1" baseline="30000" dirty="0"/>
              <a:t>3</a:t>
            </a:r>
            <a:r>
              <a:rPr lang="pl-PL" sz="800" b="1" dirty="0"/>
              <a:t>, dr n. biol. Ewa Żebrowska</a:t>
            </a:r>
            <a:r>
              <a:rPr lang="pl-PL" sz="800" b="1" baseline="30000" dirty="0"/>
              <a:t>1</a:t>
            </a:r>
            <a:r>
              <a:rPr lang="pl-PL" sz="800" b="1" dirty="0"/>
              <a:t>, dr n. med. Bartłomiej Łukaszuk</a:t>
            </a:r>
            <a:r>
              <a:rPr lang="pl-PL" sz="800" b="1" baseline="30000" dirty="0"/>
              <a:t>1</a:t>
            </a:r>
            <a:r>
              <a:rPr lang="pl-PL" sz="800" b="1" dirty="0"/>
              <a:t>, Prof. zw. dr hab. Adrian Chabowski</a:t>
            </a:r>
            <a:r>
              <a:rPr lang="pl-PL" sz="800" b="1" baseline="30000" dirty="0"/>
              <a:t>1</a:t>
            </a:r>
            <a:endParaRPr lang="pl-PL" sz="800" b="1" dirty="0"/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="1" baseline="30000" dirty="0"/>
              <a:t>1</a:t>
            </a:r>
            <a:r>
              <a:rPr lang="pl-PL" sz="800" dirty="0"/>
              <a:t>Zakład Fizjologii, Wydział Lekarski z Oddziałem Stomatologii i Oddziałem Nauczania w Języku Angielskim, Uniwersytet Medyczny w Białymstoku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aseline="30000" dirty="0"/>
              <a:t>2</a:t>
            </a:r>
            <a:r>
              <a:rPr lang="en-GB" sz="800" dirty="0"/>
              <a:t>Vascular Medicine Institute,</a:t>
            </a:r>
            <a:r>
              <a:rPr lang="pl-PL" sz="800" dirty="0"/>
              <a:t> </a:t>
            </a:r>
            <a:r>
              <a:rPr lang="en-GB" sz="800" dirty="0"/>
              <a:t>University of Pittsburgh School of Medicine,</a:t>
            </a:r>
            <a:r>
              <a:rPr lang="pl-PL" sz="800" dirty="0"/>
              <a:t> Pittsburgh,</a:t>
            </a:r>
            <a:r>
              <a:rPr lang="en-GB" sz="800" dirty="0"/>
              <a:t> USA</a:t>
            </a:r>
            <a:endParaRPr lang="pl-PL" sz="8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="1" baseline="30000" dirty="0"/>
              <a:t>3</a:t>
            </a:r>
            <a:r>
              <a:rPr lang="pl-PL" sz="800" dirty="0"/>
              <a:t>Zakład Higieny, Epidemiologii i Ergonomii, Wydział Nauk o Zdrowiu, Uniwersytet Medyczny w Białymstoku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92143A9-1BB5-4A46-931D-ABBDB46413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280" y="1041990"/>
            <a:ext cx="3714425" cy="4550459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925FAC73-BEDB-4B0A-9FAC-32BCD9E0BA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297" y="1039149"/>
            <a:ext cx="4048670" cy="4543572"/>
          </a:xfrm>
          <a:prstGeom prst="rect">
            <a:avLst/>
          </a:prstGeom>
        </p:spPr>
      </p:pic>
      <p:graphicFrame>
        <p:nvGraphicFramePr>
          <p:cNvPr id="26" name="Tabela 25">
            <a:extLst>
              <a:ext uri="{FF2B5EF4-FFF2-40B4-BE49-F238E27FC236}">
                <a16:creationId xmlns:a16="http://schemas.microsoft.com/office/drawing/2014/main" id="{F4CA5FAC-E969-4F84-9CCB-0E22E7BE6B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703310"/>
              </p:ext>
            </p:extLst>
          </p:nvPr>
        </p:nvGraphicFramePr>
        <p:xfrm>
          <a:off x="10432973" y="171029"/>
          <a:ext cx="1620620" cy="1086158"/>
        </p:xfrm>
        <a:graphic>
          <a:graphicData uri="http://schemas.openxmlformats.org/drawingml/2006/table">
            <a:tbl>
              <a:tblPr/>
              <a:tblGrid>
                <a:gridCol w="782198">
                  <a:extLst>
                    <a:ext uri="{9D8B030D-6E8A-4147-A177-3AD203B41FA5}">
                      <a16:colId xmlns:a16="http://schemas.microsoft.com/office/drawing/2014/main" val="3278584198"/>
                    </a:ext>
                  </a:extLst>
                </a:gridCol>
                <a:gridCol w="838422">
                  <a:extLst>
                    <a:ext uri="{9D8B030D-6E8A-4147-A177-3AD203B41FA5}">
                      <a16:colId xmlns:a16="http://schemas.microsoft.com/office/drawing/2014/main" val="888121869"/>
                    </a:ext>
                  </a:extLst>
                </a:gridCol>
              </a:tblGrid>
              <a:tr h="317624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Symbol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Meaning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503423"/>
                  </a:ext>
                </a:extLst>
              </a:tr>
              <a:tr h="256178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P &gt; 0.05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3531763"/>
                  </a:ext>
                </a:extLst>
              </a:tr>
              <a:tr h="256178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*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P ≤ 0.05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292008"/>
                  </a:ext>
                </a:extLst>
              </a:tr>
              <a:tr h="256178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**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P ≤ 0.01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612179"/>
                  </a:ext>
                </a:extLst>
              </a:tr>
            </a:tbl>
          </a:graphicData>
        </a:graphic>
      </p:graphicFrame>
      <p:sp>
        <p:nvSpPr>
          <p:cNvPr id="11" name="Prostokąt 10">
            <a:extLst>
              <a:ext uri="{FF2B5EF4-FFF2-40B4-BE49-F238E27FC236}">
                <a16:creationId xmlns:a16="http://schemas.microsoft.com/office/drawing/2014/main" id="{7ACB03D9-FDE7-4667-8C3A-7186E34D98D9}"/>
              </a:ext>
            </a:extLst>
          </p:cNvPr>
          <p:cNvSpPr/>
          <p:nvPr/>
        </p:nvSpPr>
        <p:spPr>
          <a:xfrm>
            <a:off x="1145754" y="5806281"/>
            <a:ext cx="99225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b="1" dirty="0"/>
              <a:t>„Wpływ suplementacji N-acetylocysteiny na białka transportujące kwasy tłuszczowe w tkance tłuszczowej w szczurzym modelu insulinooporności”</a:t>
            </a:r>
            <a:endParaRPr lang="en-GB" sz="1000" b="1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D41ED9D-01EC-4CE7-A1B6-93FB3CC41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55E4-6C99-42CE-858A-92500C64A07F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20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BD162B6D-F265-489A-A0FF-5C01E484F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97" y="5937243"/>
            <a:ext cx="866859" cy="855703"/>
          </a:xfrm>
          <a:prstGeom prst="rect">
            <a:avLst/>
          </a:prstGeom>
        </p:spPr>
      </p:pic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DC324CD3-8792-4496-8837-5B5912B95C51}"/>
              </a:ext>
            </a:extLst>
          </p:cNvPr>
          <p:cNvCxnSpPr/>
          <p:nvPr/>
        </p:nvCxnSpPr>
        <p:spPr>
          <a:xfrm>
            <a:off x="400309" y="5816009"/>
            <a:ext cx="116532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 descr="http://www.umb.edu.pl/photo/pliki/medyk/aktualnosci/logo_umb.jpg">
            <a:extLst>
              <a:ext uri="{FF2B5EF4-FFF2-40B4-BE49-F238E27FC236}">
                <a16:creationId xmlns:a16="http://schemas.microsoft.com/office/drawing/2014/main" id="{3B551ABC-5862-411E-A247-0B1955473EBD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23955" y="5911222"/>
            <a:ext cx="1029638" cy="90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ytuł 1">
            <a:extLst>
              <a:ext uri="{FF2B5EF4-FFF2-40B4-BE49-F238E27FC236}">
                <a16:creationId xmlns:a16="http://schemas.microsoft.com/office/drawing/2014/main" id="{016F1998-9D8C-4A50-9345-362AA0DD7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151" y="160598"/>
            <a:ext cx="8911687" cy="1280890"/>
          </a:xfrm>
        </p:spPr>
        <p:txBody>
          <a:bodyPr/>
          <a:lstStyle/>
          <a:p>
            <a:r>
              <a:rPr lang="pl-PL" dirty="0"/>
              <a:t>Wyniki</a:t>
            </a:r>
            <a:endParaRPr lang="en-GB" dirty="0"/>
          </a:p>
        </p:txBody>
      </p:sp>
      <p:sp>
        <p:nvSpPr>
          <p:cNvPr id="18" name="Podtytuł 2">
            <a:extLst>
              <a:ext uri="{FF2B5EF4-FFF2-40B4-BE49-F238E27FC236}">
                <a16:creationId xmlns:a16="http://schemas.microsoft.com/office/drawing/2014/main" id="{78F359F7-BC89-4678-9229-AEDD6CCAF570}"/>
              </a:ext>
            </a:extLst>
          </p:cNvPr>
          <p:cNvSpPr txBox="1">
            <a:spLocks/>
          </p:cNvSpPr>
          <p:nvPr/>
        </p:nvSpPr>
        <p:spPr>
          <a:xfrm>
            <a:off x="1018953" y="6039570"/>
            <a:ext cx="10154093" cy="869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pl-PL" sz="800" b="1" u="sng" dirty="0"/>
              <a:t>mgr Marta Wołosowicz</a:t>
            </a:r>
            <a:r>
              <a:rPr lang="pl-PL" sz="800" b="1" baseline="30000" dirty="0"/>
              <a:t>1</a:t>
            </a:r>
            <a:r>
              <a:rPr lang="pl-PL" sz="800" b="1" dirty="0"/>
              <a:t>, dr n. farm. Tomasz W. Kamiński</a:t>
            </a:r>
            <a:r>
              <a:rPr lang="pl-PL" sz="800" b="1" baseline="30000" dirty="0"/>
              <a:t>2</a:t>
            </a:r>
            <a:r>
              <a:rPr lang="pl-PL" sz="800" b="1" dirty="0"/>
              <a:t>,</a:t>
            </a:r>
            <a:r>
              <a:rPr lang="pl-PL" sz="800" b="1" baseline="30000" dirty="0"/>
              <a:t> </a:t>
            </a:r>
            <a:r>
              <a:rPr lang="pl-PL" sz="800" b="1" dirty="0"/>
              <a:t>dr n. med. Mateusz Maciejczyk</a:t>
            </a:r>
            <a:r>
              <a:rPr lang="pl-PL" sz="800" b="1" baseline="30000" dirty="0"/>
              <a:t>3</a:t>
            </a:r>
            <a:r>
              <a:rPr lang="pl-PL" sz="800" b="1" dirty="0"/>
              <a:t>, dr n. biol. Ewa Żebrowska</a:t>
            </a:r>
            <a:r>
              <a:rPr lang="pl-PL" sz="800" b="1" baseline="30000" dirty="0"/>
              <a:t>1</a:t>
            </a:r>
            <a:r>
              <a:rPr lang="pl-PL" sz="800" b="1" dirty="0"/>
              <a:t>, dr n. med. Bartłomiej Łukaszuk</a:t>
            </a:r>
            <a:r>
              <a:rPr lang="pl-PL" sz="800" b="1" baseline="30000" dirty="0"/>
              <a:t>1</a:t>
            </a:r>
            <a:r>
              <a:rPr lang="pl-PL" sz="800" b="1" dirty="0"/>
              <a:t>, Prof. zw. dr hab. Adrian Chabowski</a:t>
            </a:r>
            <a:r>
              <a:rPr lang="pl-PL" sz="800" b="1" baseline="30000" dirty="0"/>
              <a:t>1</a:t>
            </a:r>
            <a:endParaRPr lang="pl-PL" sz="800" b="1" dirty="0"/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="1" baseline="30000" dirty="0"/>
              <a:t>1</a:t>
            </a:r>
            <a:r>
              <a:rPr lang="pl-PL" sz="800" dirty="0"/>
              <a:t>Zakład Fizjologii, Wydział Lekarski z Oddziałem Stomatologii i Oddziałem Nauczania w Języku Angielskim, Uniwersytet Medyczny w Białymstoku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aseline="30000" dirty="0"/>
              <a:t>2</a:t>
            </a:r>
            <a:r>
              <a:rPr lang="en-GB" sz="800" dirty="0"/>
              <a:t>Vascular Medicine Institute,</a:t>
            </a:r>
            <a:r>
              <a:rPr lang="pl-PL" sz="800" dirty="0"/>
              <a:t> </a:t>
            </a:r>
            <a:r>
              <a:rPr lang="en-GB" sz="800" dirty="0"/>
              <a:t>University of Pittsburgh School of Medicine,</a:t>
            </a:r>
            <a:r>
              <a:rPr lang="pl-PL" sz="800" dirty="0"/>
              <a:t> Pittsburgh,</a:t>
            </a:r>
            <a:r>
              <a:rPr lang="en-GB" sz="800" dirty="0"/>
              <a:t> USA</a:t>
            </a:r>
            <a:endParaRPr lang="pl-PL" sz="8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="1" baseline="30000" dirty="0"/>
              <a:t>3</a:t>
            </a:r>
            <a:r>
              <a:rPr lang="pl-PL" sz="800" dirty="0"/>
              <a:t>Zakład Higieny, Epidemiologii i Ergonomii, Wydział Nauk o Zdrowiu, Uniwersytet Medyczny w Białymstoku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05CE69F4-4369-41A4-97DE-3CCA3A188F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1041990"/>
            <a:ext cx="3753082" cy="4540731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8DA2156B-C370-4753-80C7-C26DBA7118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120" y="1041990"/>
            <a:ext cx="3822853" cy="4540732"/>
          </a:xfrm>
          <a:prstGeom prst="rect">
            <a:avLst/>
          </a:prstGeom>
        </p:spPr>
      </p:pic>
      <p:graphicFrame>
        <p:nvGraphicFramePr>
          <p:cNvPr id="30" name="Tabela 29">
            <a:extLst>
              <a:ext uri="{FF2B5EF4-FFF2-40B4-BE49-F238E27FC236}">
                <a16:creationId xmlns:a16="http://schemas.microsoft.com/office/drawing/2014/main" id="{C8F5ABE4-53DE-42BA-8678-D0D3B4275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703310"/>
              </p:ext>
            </p:extLst>
          </p:nvPr>
        </p:nvGraphicFramePr>
        <p:xfrm>
          <a:off x="10432973" y="171029"/>
          <a:ext cx="1620620" cy="1086158"/>
        </p:xfrm>
        <a:graphic>
          <a:graphicData uri="http://schemas.openxmlformats.org/drawingml/2006/table">
            <a:tbl>
              <a:tblPr/>
              <a:tblGrid>
                <a:gridCol w="782198">
                  <a:extLst>
                    <a:ext uri="{9D8B030D-6E8A-4147-A177-3AD203B41FA5}">
                      <a16:colId xmlns:a16="http://schemas.microsoft.com/office/drawing/2014/main" val="3278584198"/>
                    </a:ext>
                  </a:extLst>
                </a:gridCol>
                <a:gridCol w="838422">
                  <a:extLst>
                    <a:ext uri="{9D8B030D-6E8A-4147-A177-3AD203B41FA5}">
                      <a16:colId xmlns:a16="http://schemas.microsoft.com/office/drawing/2014/main" val="888121869"/>
                    </a:ext>
                  </a:extLst>
                </a:gridCol>
              </a:tblGrid>
              <a:tr h="317624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Symbol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Meaning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503423"/>
                  </a:ext>
                </a:extLst>
              </a:tr>
              <a:tr h="256178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P &gt; 0.05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3531763"/>
                  </a:ext>
                </a:extLst>
              </a:tr>
              <a:tr h="256178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*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P ≤ 0.05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292008"/>
                  </a:ext>
                </a:extLst>
              </a:tr>
              <a:tr h="256178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**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P ≤ 0.01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612179"/>
                  </a:ext>
                </a:extLst>
              </a:tr>
            </a:tbl>
          </a:graphicData>
        </a:graphic>
      </p:graphicFrame>
      <p:sp>
        <p:nvSpPr>
          <p:cNvPr id="11" name="Prostokąt 10">
            <a:extLst>
              <a:ext uri="{FF2B5EF4-FFF2-40B4-BE49-F238E27FC236}">
                <a16:creationId xmlns:a16="http://schemas.microsoft.com/office/drawing/2014/main" id="{3D620DD8-7076-4102-8F45-6F1DE383821E}"/>
              </a:ext>
            </a:extLst>
          </p:cNvPr>
          <p:cNvSpPr/>
          <p:nvPr/>
        </p:nvSpPr>
        <p:spPr>
          <a:xfrm>
            <a:off x="1145754" y="5806281"/>
            <a:ext cx="99225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b="1" dirty="0"/>
              <a:t>„Wpływ suplementacji N-acetylocysteiny na białka transportujące kwasy tłuszczowe w tkance tłuszczowej w szczurzym modelu insulinooporności”</a:t>
            </a:r>
            <a:endParaRPr lang="en-GB" sz="1000" b="1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89FEF74-FA8D-4F82-BDF5-738EE9443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55E4-6C99-42CE-858A-92500C64A07F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732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EF057A-C6FB-4799-A827-47E7FE2FD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Wnioski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26396A-9086-4143-AA0B-585C7E771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0361" y="1787044"/>
            <a:ext cx="8915400" cy="377762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l-PL" dirty="0"/>
              <a:t>suplementacja N-acetylocysteiną warunkuje wzrost ekspresji białkowych transporterów kwasów tłuszczowych</a:t>
            </a:r>
          </a:p>
          <a:p>
            <a:pPr>
              <a:lnSpc>
                <a:spcPct val="150000"/>
              </a:lnSpc>
            </a:pPr>
            <a:r>
              <a:rPr lang="pl-PL" dirty="0"/>
              <a:t>wzrost ten dotyczy trzewnej i podskórnej tkanki tłuszczowej</a:t>
            </a:r>
          </a:p>
          <a:p>
            <a:pPr>
              <a:lnSpc>
                <a:spcPct val="150000"/>
              </a:lnSpc>
            </a:pPr>
            <a:r>
              <a:rPr lang="pl-PL" dirty="0"/>
              <a:t>wzrost ekspresji FAT/CD36 w grupie z dietą bogatotłuszczową w stosunku do grupy kontrolnej</a:t>
            </a:r>
          </a:p>
          <a:p>
            <a:pPr>
              <a:lnSpc>
                <a:spcPct val="150000"/>
              </a:lnSpc>
            </a:pPr>
            <a:r>
              <a:rPr lang="pl-PL" dirty="0"/>
              <a:t>punkt wyjścia do dalszych badań mających na celu znalezienie związków chemicznych, regulujących ilość transporterów kwasów tłuszczowych w adipocytach</a:t>
            </a:r>
          </a:p>
          <a:p>
            <a:pPr>
              <a:lnSpc>
                <a:spcPct val="150000"/>
              </a:lnSpc>
            </a:pPr>
            <a:r>
              <a:rPr lang="pl-PL" dirty="0"/>
              <a:t>związki te, mogą znaleźć zastosowanie w przyszłych terapiach medycznych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D162B6D-F265-489A-A0FF-5C01E484F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97" y="5937243"/>
            <a:ext cx="866859" cy="855703"/>
          </a:xfrm>
          <a:prstGeom prst="rect">
            <a:avLst/>
          </a:prstGeom>
        </p:spPr>
      </p:pic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DC324CD3-8792-4496-8837-5B5912B95C51}"/>
              </a:ext>
            </a:extLst>
          </p:cNvPr>
          <p:cNvCxnSpPr/>
          <p:nvPr/>
        </p:nvCxnSpPr>
        <p:spPr>
          <a:xfrm>
            <a:off x="400309" y="5816009"/>
            <a:ext cx="116532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 descr="http://www.umb.edu.pl/photo/pliki/medyk/aktualnosci/logo_umb.jpg">
            <a:extLst>
              <a:ext uri="{FF2B5EF4-FFF2-40B4-BE49-F238E27FC236}">
                <a16:creationId xmlns:a16="http://schemas.microsoft.com/office/drawing/2014/main" id="{3B551ABC-5862-411E-A247-0B1955473EBD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23955" y="5911222"/>
            <a:ext cx="1029638" cy="90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Podobny obraz">
            <a:extLst>
              <a:ext uri="{FF2B5EF4-FFF2-40B4-BE49-F238E27FC236}">
                <a16:creationId xmlns:a16="http://schemas.microsoft.com/office/drawing/2014/main" id="{E89AC7E9-BA80-479A-ABAA-BE42AFFE6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375" y="222660"/>
            <a:ext cx="1649160" cy="250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dtytuł 2">
            <a:extLst>
              <a:ext uri="{FF2B5EF4-FFF2-40B4-BE49-F238E27FC236}">
                <a16:creationId xmlns:a16="http://schemas.microsoft.com/office/drawing/2014/main" id="{FC3A3856-0436-4777-8AB8-80D447879A4E}"/>
              </a:ext>
            </a:extLst>
          </p:cNvPr>
          <p:cNvSpPr txBox="1">
            <a:spLocks/>
          </p:cNvSpPr>
          <p:nvPr/>
        </p:nvSpPr>
        <p:spPr>
          <a:xfrm>
            <a:off x="1018953" y="6039570"/>
            <a:ext cx="10154093" cy="869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pl-PL" sz="800" b="1" u="sng" dirty="0"/>
              <a:t>mgr Marta Wołosowicz</a:t>
            </a:r>
            <a:r>
              <a:rPr lang="pl-PL" sz="800" b="1" baseline="30000" dirty="0"/>
              <a:t>1</a:t>
            </a:r>
            <a:r>
              <a:rPr lang="pl-PL" sz="800" b="1" dirty="0"/>
              <a:t>, dr n. farm. Tomasz W. Kamiński</a:t>
            </a:r>
            <a:r>
              <a:rPr lang="pl-PL" sz="800" b="1" baseline="30000" dirty="0"/>
              <a:t>2</a:t>
            </a:r>
            <a:r>
              <a:rPr lang="pl-PL" sz="800" b="1" dirty="0"/>
              <a:t>,</a:t>
            </a:r>
            <a:r>
              <a:rPr lang="pl-PL" sz="800" b="1" baseline="30000" dirty="0"/>
              <a:t> </a:t>
            </a:r>
            <a:r>
              <a:rPr lang="pl-PL" sz="800" b="1" dirty="0"/>
              <a:t>dr n. med. Mateusz Maciejczyk</a:t>
            </a:r>
            <a:r>
              <a:rPr lang="pl-PL" sz="800" b="1" baseline="30000" dirty="0"/>
              <a:t>3</a:t>
            </a:r>
            <a:r>
              <a:rPr lang="pl-PL" sz="800" b="1" dirty="0"/>
              <a:t>, dr n. biol. Ewa Żebrowska</a:t>
            </a:r>
            <a:r>
              <a:rPr lang="pl-PL" sz="800" b="1" baseline="30000" dirty="0"/>
              <a:t>1</a:t>
            </a:r>
            <a:r>
              <a:rPr lang="pl-PL" sz="800" b="1" dirty="0"/>
              <a:t>, dr n. med. Bartłomiej Łukaszuk</a:t>
            </a:r>
            <a:r>
              <a:rPr lang="pl-PL" sz="800" b="1" baseline="30000" dirty="0"/>
              <a:t>1</a:t>
            </a:r>
            <a:r>
              <a:rPr lang="pl-PL" sz="800" b="1" dirty="0"/>
              <a:t>, Prof. zw. dr hab. Adrian Chabowski</a:t>
            </a:r>
            <a:r>
              <a:rPr lang="pl-PL" sz="800" b="1" baseline="30000" dirty="0"/>
              <a:t>1</a:t>
            </a:r>
            <a:endParaRPr lang="pl-PL" sz="800" b="1" dirty="0"/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="1" baseline="30000" dirty="0"/>
              <a:t>1</a:t>
            </a:r>
            <a:r>
              <a:rPr lang="pl-PL" sz="800" dirty="0"/>
              <a:t>Zakład Fizjologii, Wydział Lekarski z Oddziałem Stomatologii i Oddziałem Nauczania w Języku Angielskim, Uniwersytet Medyczny w Białymstoku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aseline="30000" dirty="0"/>
              <a:t>2</a:t>
            </a:r>
            <a:r>
              <a:rPr lang="en-GB" sz="800" dirty="0"/>
              <a:t>Vascular Medicine Institute,</a:t>
            </a:r>
            <a:r>
              <a:rPr lang="pl-PL" sz="800" dirty="0"/>
              <a:t> </a:t>
            </a:r>
            <a:r>
              <a:rPr lang="en-GB" sz="800" dirty="0"/>
              <a:t>University of Pittsburgh School of Medicine,</a:t>
            </a:r>
            <a:r>
              <a:rPr lang="pl-PL" sz="800" dirty="0"/>
              <a:t> Pittsburgh,</a:t>
            </a:r>
            <a:r>
              <a:rPr lang="en-GB" sz="800" dirty="0"/>
              <a:t> USA</a:t>
            </a:r>
            <a:endParaRPr lang="pl-PL" sz="8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="1" baseline="30000" dirty="0"/>
              <a:t>3</a:t>
            </a:r>
            <a:r>
              <a:rPr lang="pl-PL" sz="800" dirty="0"/>
              <a:t>Zakład Higieny, Epidemiologii i Ergonomii, Wydział Nauk o Zdrowiu, Uniwersytet Medyczny w Białymstoku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2B12D6B8-1E2F-41CD-8976-E8E4904B2FDC}"/>
              </a:ext>
            </a:extLst>
          </p:cNvPr>
          <p:cNvSpPr/>
          <p:nvPr/>
        </p:nvSpPr>
        <p:spPr>
          <a:xfrm>
            <a:off x="1145754" y="5806281"/>
            <a:ext cx="99225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b="1" dirty="0"/>
              <a:t>„Wpływ suplementacji N-acetylocysteiny na białka transportujące kwasy tłuszczowe w tkance tłuszczowej w szczurzym modelu insulinooporności”</a:t>
            </a:r>
            <a:endParaRPr lang="en-GB" sz="1000" b="1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CC2A893-C48E-4F71-B532-A797555C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55E4-6C99-42CE-858A-92500C64A07F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089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4E1AF003-8B5E-43D7-B9EB-19115B806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97" y="5937243"/>
            <a:ext cx="866859" cy="855703"/>
          </a:xfrm>
          <a:prstGeom prst="rect">
            <a:avLst/>
          </a:prstGeom>
        </p:spPr>
      </p:pic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B191D6F-2052-4BD9-9468-D8958D3BF15D}"/>
              </a:ext>
            </a:extLst>
          </p:cNvPr>
          <p:cNvCxnSpPr/>
          <p:nvPr/>
        </p:nvCxnSpPr>
        <p:spPr>
          <a:xfrm>
            <a:off x="400309" y="5816009"/>
            <a:ext cx="116532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>
            <a:extLst>
              <a:ext uri="{FF2B5EF4-FFF2-40B4-BE49-F238E27FC236}">
                <a16:creationId xmlns:a16="http://schemas.microsoft.com/office/drawing/2014/main" id="{A91243CD-1D4C-4A82-BD6D-D1B5D5963BBE}"/>
              </a:ext>
            </a:extLst>
          </p:cNvPr>
          <p:cNvSpPr/>
          <p:nvPr/>
        </p:nvSpPr>
        <p:spPr>
          <a:xfrm>
            <a:off x="1145754" y="5806281"/>
            <a:ext cx="99225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b="1" dirty="0"/>
              <a:t>„Wpływ suplementacji N-acetylocysteiny na białka transportujące kwasy tłuszczowe w tkance tłuszczowej w szczurzym modelu insulinooporności”</a:t>
            </a:r>
            <a:endParaRPr lang="en-GB" sz="1000" b="1" dirty="0"/>
          </a:p>
        </p:txBody>
      </p:sp>
      <p:pic>
        <p:nvPicPr>
          <p:cNvPr id="10" name="Obraz 9" descr="http://www.umb.edu.pl/photo/pliki/medyk/aktualnosci/logo_umb.jpg">
            <a:extLst>
              <a:ext uri="{FF2B5EF4-FFF2-40B4-BE49-F238E27FC236}">
                <a16:creationId xmlns:a16="http://schemas.microsoft.com/office/drawing/2014/main" id="{473A5003-97E6-4D3B-9F93-813F5CFF665D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23955" y="5911222"/>
            <a:ext cx="1029638" cy="90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Podtytuł 2">
            <a:extLst>
              <a:ext uri="{FF2B5EF4-FFF2-40B4-BE49-F238E27FC236}">
                <a16:creationId xmlns:a16="http://schemas.microsoft.com/office/drawing/2014/main" id="{3B22A5CC-A682-4717-AB3C-2D5804006BFC}"/>
              </a:ext>
            </a:extLst>
          </p:cNvPr>
          <p:cNvSpPr txBox="1">
            <a:spLocks/>
          </p:cNvSpPr>
          <p:nvPr/>
        </p:nvSpPr>
        <p:spPr>
          <a:xfrm>
            <a:off x="1018953" y="6039570"/>
            <a:ext cx="10154093" cy="869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pl-PL" sz="800" b="1" u="sng" dirty="0"/>
              <a:t>mgr Marta Wołosowicz</a:t>
            </a:r>
            <a:r>
              <a:rPr lang="pl-PL" sz="800" b="1" baseline="30000" dirty="0"/>
              <a:t>1</a:t>
            </a:r>
            <a:r>
              <a:rPr lang="pl-PL" sz="800" b="1" dirty="0"/>
              <a:t>, dr n. farm. Tomasz W. Kamiński</a:t>
            </a:r>
            <a:r>
              <a:rPr lang="pl-PL" sz="800" b="1" baseline="30000" dirty="0"/>
              <a:t>2</a:t>
            </a:r>
            <a:r>
              <a:rPr lang="pl-PL" sz="800" b="1" dirty="0"/>
              <a:t>,</a:t>
            </a:r>
            <a:r>
              <a:rPr lang="pl-PL" sz="800" b="1" baseline="30000" dirty="0"/>
              <a:t> </a:t>
            </a:r>
            <a:r>
              <a:rPr lang="pl-PL" sz="800" b="1" dirty="0"/>
              <a:t>dr n. med. Mateusz Maciejczyk</a:t>
            </a:r>
            <a:r>
              <a:rPr lang="pl-PL" sz="800" b="1" baseline="30000" dirty="0"/>
              <a:t>3</a:t>
            </a:r>
            <a:r>
              <a:rPr lang="pl-PL" sz="800" b="1" dirty="0"/>
              <a:t>, dr n. biol. Ewa Żebrowska</a:t>
            </a:r>
            <a:r>
              <a:rPr lang="pl-PL" sz="800" b="1" baseline="30000" dirty="0"/>
              <a:t>1</a:t>
            </a:r>
            <a:r>
              <a:rPr lang="pl-PL" sz="800" b="1" dirty="0"/>
              <a:t>, dr n. med. Bartłomiej Łukaszuk</a:t>
            </a:r>
            <a:r>
              <a:rPr lang="pl-PL" sz="800" b="1" baseline="30000" dirty="0"/>
              <a:t>1</a:t>
            </a:r>
            <a:r>
              <a:rPr lang="pl-PL" sz="800" b="1" dirty="0"/>
              <a:t>, Prof. zw. dr hab. Adrian Chabowski</a:t>
            </a:r>
            <a:r>
              <a:rPr lang="pl-PL" sz="800" b="1" baseline="30000" dirty="0"/>
              <a:t>1</a:t>
            </a:r>
            <a:endParaRPr lang="pl-PL" sz="800" b="1" dirty="0"/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="1" baseline="30000" dirty="0"/>
              <a:t>1</a:t>
            </a:r>
            <a:r>
              <a:rPr lang="pl-PL" sz="800" dirty="0"/>
              <a:t>Zakład Fizjologii, Wydział Lekarski z Oddziałem Stomatologii i Oddziałem Nauczania w Języku Angielskim, Uniwersytet Medyczny w Białymstoku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aseline="30000" dirty="0"/>
              <a:t>2</a:t>
            </a:r>
            <a:r>
              <a:rPr lang="en-GB" sz="800" dirty="0"/>
              <a:t>Vascular Medicine Institute,</a:t>
            </a:r>
            <a:r>
              <a:rPr lang="pl-PL" sz="800" dirty="0"/>
              <a:t> </a:t>
            </a:r>
            <a:r>
              <a:rPr lang="en-GB" sz="800" dirty="0"/>
              <a:t>University of Pittsburgh School of Medicine,</a:t>
            </a:r>
            <a:r>
              <a:rPr lang="pl-PL" sz="800" dirty="0"/>
              <a:t> Pittsburgh,</a:t>
            </a:r>
            <a:r>
              <a:rPr lang="en-GB" sz="800" dirty="0"/>
              <a:t> USA</a:t>
            </a:r>
            <a:endParaRPr lang="pl-PL" sz="8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="1" baseline="30000" dirty="0"/>
              <a:t>3</a:t>
            </a:r>
            <a:r>
              <a:rPr lang="pl-PL" sz="800" dirty="0"/>
              <a:t>Zakład Higieny, Epidemiologii i Ergonomii, Wydział Nauk o Zdrowiu, Uniwersytet Medyczny w Białymstoku</a:t>
            </a:r>
          </a:p>
        </p:txBody>
      </p:sp>
      <p:sp>
        <p:nvSpPr>
          <p:cNvPr id="17" name="Tytuł 1">
            <a:extLst>
              <a:ext uri="{FF2B5EF4-FFF2-40B4-BE49-F238E27FC236}">
                <a16:creationId xmlns:a16="http://schemas.microsoft.com/office/drawing/2014/main" id="{D71E986E-3F1E-4470-94D0-412B2FDCB5DE}"/>
              </a:ext>
            </a:extLst>
          </p:cNvPr>
          <p:cNvSpPr txBox="1">
            <a:spLocks/>
          </p:cNvSpPr>
          <p:nvPr/>
        </p:nvSpPr>
        <p:spPr>
          <a:xfrm>
            <a:off x="318977" y="611962"/>
            <a:ext cx="5248756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dirty="0"/>
              <a:t>Wstęp</a:t>
            </a:r>
            <a:endParaRPr lang="en-GB" dirty="0"/>
          </a:p>
        </p:txBody>
      </p:sp>
      <p:sp>
        <p:nvSpPr>
          <p:cNvPr id="18" name="Symbol zastępczy zawartości 2">
            <a:extLst>
              <a:ext uri="{FF2B5EF4-FFF2-40B4-BE49-F238E27FC236}">
                <a16:creationId xmlns:a16="http://schemas.microsoft.com/office/drawing/2014/main" id="{A6CD257B-7F41-4FA1-B6CA-9E95821BE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1125" y="1475856"/>
            <a:ext cx="10652468" cy="43221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dirty="0"/>
              <a:t>od 1975 roku, liczba osób otyłych, na świecie, wzrosła prawie trzykrotnie</a:t>
            </a:r>
          </a:p>
          <a:p>
            <a:pPr>
              <a:lnSpc>
                <a:spcPct val="150000"/>
              </a:lnSpc>
            </a:pPr>
            <a:r>
              <a:rPr lang="pl-PL" dirty="0"/>
              <a:t>w 2016 roku ponad 1.9 miliarda dorosłych (39%), w wieku 18 lat i starszych, miało nadwagę. Spośród nich ponad 650 miliona osób było otyłych (13%)</a:t>
            </a:r>
          </a:p>
          <a:p>
            <a:pPr>
              <a:lnSpc>
                <a:spcPct val="150000"/>
              </a:lnSpc>
            </a:pPr>
            <a:r>
              <a:rPr lang="pl-PL" dirty="0"/>
              <a:t>większość światowej populacji ludzi żyje w krajach, w których nadwaga i otyłość zabijają więcej osób niż niedowaga</a:t>
            </a:r>
          </a:p>
          <a:p>
            <a:pPr>
              <a:lnSpc>
                <a:spcPct val="150000"/>
              </a:lnSpc>
            </a:pPr>
            <a:r>
              <a:rPr lang="pl-PL" dirty="0"/>
              <a:t>41 milionów dzieci w wieku poniżej 5 lat, w 2016 roku, miało nadwagę lub otyłość</a:t>
            </a:r>
          </a:p>
          <a:p>
            <a:endParaRPr lang="en-GB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2F26C95A-2F8B-465D-AB0D-8CA9C0E4F1E4}"/>
              </a:ext>
            </a:extLst>
          </p:cNvPr>
          <p:cNvSpPr/>
          <p:nvPr/>
        </p:nvSpPr>
        <p:spPr>
          <a:xfrm>
            <a:off x="1401125" y="5514362"/>
            <a:ext cx="1028015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Źródło: </a:t>
            </a:r>
            <a:r>
              <a:rPr lang="en-GB" sz="12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https://www.who.int/en/news-room/fact-sheets/detail/obesity-and-overweight</a:t>
            </a:r>
            <a:endParaRPr lang="en-GB" sz="12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91D20FF-7C4A-418A-A7E5-8DF546CE8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55E4-6C99-42CE-858A-92500C64A07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07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4E1AF003-8B5E-43D7-B9EB-19115B806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97" y="5937243"/>
            <a:ext cx="866859" cy="855703"/>
          </a:xfrm>
          <a:prstGeom prst="rect">
            <a:avLst/>
          </a:prstGeom>
        </p:spPr>
      </p:pic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B191D6F-2052-4BD9-9468-D8958D3BF15D}"/>
              </a:ext>
            </a:extLst>
          </p:cNvPr>
          <p:cNvCxnSpPr/>
          <p:nvPr/>
        </p:nvCxnSpPr>
        <p:spPr>
          <a:xfrm>
            <a:off x="400309" y="5816009"/>
            <a:ext cx="116532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 descr="http://www.umb.edu.pl/photo/pliki/medyk/aktualnosci/logo_umb.jpg">
            <a:extLst>
              <a:ext uri="{FF2B5EF4-FFF2-40B4-BE49-F238E27FC236}">
                <a16:creationId xmlns:a16="http://schemas.microsoft.com/office/drawing/2014/main" id="{473A5003-97E6-4D3B-9F93-813F5CFF665D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23955" y="5911222"/>
            <a:ext cx="1029638" cy="90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ymbol zastępczy zawartości 2">
            <a:extLst>
              <a:ext uri="{FF2B5EF4-FFF2-40B4-BE49-F238E27FC236}">
                <a16:creationId xmlns:a16="http://schemas.microsoft.com/office/drawing/2014/main" id="{B2124235-6421-4D01-8774-31FC24716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1125" y="1475856"/>
            <a:ext cx="10652468" cy="43221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dirty="0"/>
              <a:t>tkanka tłuszczowa aktywna metabolicznie, może być głównym czynnikiem rozwoju dysfunkcji metabolicznych, takich jak Insulinooporność (IR) czy cukrzyca typu 2 (T2DM),</a:t>
            </a:r>
          </a:p>
          <a:p>
            <a:pPr>
              <a:lnSpc>
                <a:spcPct val="150000"/>
              </a:lnSpc>
            </a:pPr>
            <a:r>
              <a:rPr lang="pl-PL" dirty="0"/>
              <a:t>stres oksydacyjny (OS) jest jednym z głównych mechanizmów przyczyniających się do odkładania się białej tkanki tłuszczowej w organizmie człowieka</a:t>
            </a:r>
          </a:p>
          <a:p>
            <a:pPr>
              <a:lnSpc>
                <a:spcPct val="150000"/>
              </a:lnSpc>
            </a:pPr>
            <a:r>
              <a:rPr lang="pl-PL" dirty="0"/>
              <a:t>N-Acetylocysteina (NAC) jest egzogennym przeciwutleniaczem, który działa jako „zmiatacz” wolnych rodników</a:t>
            </a:r>
          </a:p>
          <a:p>
            <a:endParaRPr lang="pl-PL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3" name="Tytuł 1">
            <a:extLst>
              <a:ext uri="{FF2B5EF4-FFF2-40B4-BE49-F238E27FC236}">
                <a16:creationId xmlns:a16="http://schemas.microsoft.com/office/drawing/2014/main" id="{32A2A940-C454-49AB-BF9B-868FDEB1AF01}"/>
              </a:ext>
            </a:extLst>
          </p:cNvPr>
          <p:cNvSpPr txBox="1">
            <a:spLocks/>
          </p:cNvSpPr>
          <p:nvPr/>
        </p:nvSpPr>
        <p:spPr>
          <a:xfrm>
            <a:off x="400309" y="611851"/>
            <a:ext cx="5248756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dirty="0"/>
              <a:t>Wstęp</a:t>
            </a:r>
            <a:endParaRPr lang="en-GB" dirty="0"/>
          </a:p>
        </p:txBody>
      </p:sp>
      <p:sp>
        <p:nvSpPr>
          <p:cNvPr id="9" name="Podtytuł 2">
            <a:extLst>
              <a:ext uri="{FF2B5EF4-FFF2-40B4-BE49-F238E27FC236}">
                <a16:creationId xmlns:a16="http://schemas.microsoft.com/office/drawing/2014/main" id="{B0E04D74-0B93-466F-B1EC-5EF5D2B26619}"/>
              </a:ext>
            </a:extLst>
          </p:cNvPr>
          <p:cNvSpPr txBox="1">
            <a:spLocks/>
          </p:cNvSpPr>
          <p:nvPr/>
        </p:nvSpPr>
        <p:spPr>
          <a:xfrm>
            <a:off x="1018953" y="6039570"/>
            <a:ext cx="10154093" cy="869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pl-PL" sz="800" b="1" u="sng" dirty="0"/>
              <a:t>mgr Marta Wołosowicz</a:t>
            </a:r>
            <a:r>
              <a:rPr lang="pl-PL" sz="800" b="1" baseline="30000" dirty="0"/>
              <a:t>1</a:t>
            </a:r>
            <a:r>
              <a:rPr lang="pl-PL" sz="800" b="1" dirty="0"/>
              <a:t>, dr n. farm. Tomasz W. Kamiński</a:t>
            </a:r>
            <a:r>
              <a:rPr lang="pl-PL" sz="800" b="1" baseline="30000" dirty="0"/>
              <a:t>2</a:t>
            </a:r>
            <a:r>
              <a:rPr lang="pl-PL" sz="800" b="1" dirty="0"/>
              <a:t>,</a:t>
            </a:r>
            <a:r>
              <a:rPr lang="pl-PL" sz="800" b="1" baseline="30000" dirty="0"/>
              <a:t> </a:t>
            </a:r>
            <a:r>
              <a:rPr lang="pl-PL" sz="800" b="1" dirty="0"/>
              <a:t>dr n. med. Mateusz Maciejczyk</a:t>
            </a:r>
            <a:r>
              <a:rPr lang="pl-PL" sz="800" b="1" baseline="30000" dirty="0"/>
              <a:t>3</a:t>
            </a:r>
            <a:r>
              <a:rPr lang="pl-PL" sz="800" b="1" dirty="0"/>
              <a:t>, dr n. biol. Ewa Żebrowska</a:t>
            </a:r>
            <a:r>
              <a:rPr lang="pl-PL" sz="800" b="1" baseline="30000" dirty="0"/>
              <a:t>1</a:t>
            </a:r>
            <a:r>
              <a:rPr lang="pl-PL" sz="800" b="1" dirty="0"/>
              <a:t>, dr n. med. Bartłomiej Łukaszuk</a:t>
            </a:r>
            <a:r>
              <a:rPr lang="pl-PL" sz="800" b="1" baseline="30000" dirty="0"/>
              <a:t>1</a:t>
            </a:r>
            <a:r>
              <a:rPr lang="pl-PL" sz="800" b="1" dirty="0"/>
              <a:t>, Prof. zw. dr hab. Adrian Chabowski</a:t>
            </a:r>
            <a:r>
              <a:rPr lang="pl-PL" sz="800" b="1" baseline="30000" dirty="0"/>
              <a:t>1</a:t>
            </a:r>
            <a:endParaRPr lang="pl-PL" sz="800" b="1" dirty="0"/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="1" baseline="30000" dirty="0"/>
              <a:t>1</a:t>
            </a:r>
            <a:r>
              <a:rPr lang="pl-PL" sz="800" dirty="0"/>
              <a:t>Zakład Fizjologii, Wydział Lekarski z Oddziałem Stomatologii i Oddziałem Nauczania w Języku Angielskim, Uniwersytet Medyczny w Białymstoku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aseline="30000" dirty="0"/>
              <a:t>2</a:t>
            </a:r>
            <a:r>
              <a:rPr lang="en-GB" sz="800" dirty="0"/>
              <a:t>Vascular Medicine Institute,</a:t>
            </a:r>
            <a:r>
              <a:rPr lang="pl-PL" sz="800" dirty="0"/>
              <a:t> </a:t>
            </a:r>
            <a:r>
              <a:rPr lang="en-GB" sz="800" dirty="0"/>
              <a:t>University of Pittsburgh School of Medicine,</a:t>
            </a:r>
            <a:r>
              <a:rPr lang="pl-PL" sz="800" dirty="0"/>
              <a:t> Pittsburgh,</a:t>
            </a:r>
            <a:r>
              <a:rPr lang="en-GB" sz="800" dirty="0"/>
              <a:t> USA</a:t>
            </a:r>
            <a:endParaRPr lang="pl-PL" sz="8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="1" baseline="30000" dirty="0"/>
              <a:t>3</a:t>
            </a:r>
            <a:r>
              <a:rPr lang="pl-PL" sz="800" dirty="0"/>
              <a:t>Zakład Higieny, Epidemiologii i Ergonomii, Wydział Nauk o Zdrowiu, Uniwersytet Medyczny w Białymstoku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CA9CF171-97F4-4BE8-9A4A-8EFA9E65B10F}"/>
              </a:ext>
            </a:extLst>
          </p:cNvPr>
          <p:cNvSpPr/>
          <p:nvPr/>
        </p:nvSpPr>
        <p:spPr>
          <a:xfrm>
            <a:off x="1145754" y="5806281"/>
            <a:ext cx="99225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b="1" dirty="0"/>
              <a:t>„Wpływ suplementacji N-acetylocysteiny na białka transportujące kwasy tłuszczowe w tkance tłuszczowej w szczurzym modelu insulinooporności”</a:t>
            </a:r>
            <a:endParaRPr lang="en-GB" sz="1000" b="1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95A9A5C9-63A9-48A8-B8B6-5E00BCC8E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55E4-6C99-42CE-858A-92500C64A07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38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D138A7-CE31-4278-85CA-58F594952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465" y="604318"/>
            <a:ext cx="5248756" cy="1280890"/>
          </a:xfrm>
        </p:spPr>
        <p:txBody>
          <a:bodyPr/>
          <a:lstStyle/>
          <a:p>
            <a:pPr algn="ctr"/>
            <a:r>
              <a:rPr lang="pl-PL" dirty="0"/>
              <a:t>Wstęp</a:t>
            </a:r>
            <a:endParaRPr lang="en-GB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4E1AF003-8B5E-43D7-B9EB-19115B806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97" y="5937243"/>
            <a:ext cx="866859" cy="855703"/>
          </a:xfrm>
          <a:prstGeom prst="rect">
            <a:avLst/>
          </a:prstGeom>
        </p:spPr>
      </p:pic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B191D6F-2052-4BD9-9468-D8958D3BF15D}"/>
              </a:ext>
            </a:extLst>
          </p:cNvPr>
          <p:cNvCxnSpPr/>
          <p:nvPr/>
        </p:nvCxnSpPr>
        <p:spPr>
          <a:xfrm>
            <a:off x="400309" y="5816009"/>
            <a:ext cx="116532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 descr="http://www.umb.edu.pl/photo/pliki/medyk/aktualnosci/logo_umb.jpg">
            <a:extLst>
              <a:ext uri="{FF2B5EF4-FFF2-40B4-BE49-F238E27FC236}">
                <a16:creationId xmlns:a16="http://schemas.microsoft.com/office/drawing/2014/main" id="{473A5003-97E6-4D3B-9F93-813F5CFF665D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23955" y="5911222"/>
            <a:ext cx="1029638" cy="90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ymbol zastępczy zawartości 2">
            <a:extLst>
              <a:ext uri="{FF2B5EF4-FFF2-40B4-BE49-F238E27FC236}">
                <a16:creationId xmlns:a16="http://schemas.microsoft.com/office/drawing/2014/main" id="{B2124235-6421-4D01-8774-31FC24716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135" y="1339975"/>
            <a:ext cx="10652468" cy="432216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Suplementacja N-acetylocysteiną (NAC):</a:t>
            </a:r>
          </a:p>
          <a:p>
            <a:pPr>
              <a:lnSpc>
                <a:spcPct val="150000"/>
              </a:lnSpc>
            </a:pPr>
            <a:r>
              <a:rPr lang="pl-PL" dirty="0"/>
              <a:t>aktywuje enzymy przeciwutleniające, </a:t>
            </a:r>
          </a:p>
          <a:p>
            <a:pPr>
              <a:lnSpc>
                <a:spcPct val="150000"/>
              </a:lnSpc>
            </a:pPr>
            <a:r>
              <a:rPr lang="pl-PL" dirty="0"/>
              <a:t>zapobiega rozwojowi stresu oksydacyjnego, </a:t>
            </a:r>
          </a:p>
          <a:p>
            <a:pPr>
              <a:lnSpc>
                <a:spcPct val="150000"/>
              </a:lnSpc>
            </a:pPr>
            <a:r>
              <a:rPr lang="pl-PL" dirty="0"/>
              <a:t>poprawia wrażliwość tkanek na insulinę, </a:t>
            </a:r>
          </a:p>
          <a:p>
            <a:pPr>
              <a:lnSpc>
                <a:spcPct val="150000"/>
              </a:lnSpc>
            </a:pPr>
            <a:r>
              <a:rPr lang="pl-PL" dirty="0"/>
              <a:t>zmniejsza stężenie insuliny w surowicy krwi w zwierzęcych modelach insulinooporności </a:t>
            </a:r>
            <a:br>
              <a:rPr lang="pl-PL" dirty="0"/>
            </a:br>
            <a:r>
              <a:rPr lang="pl-PL" dirty="0"/>
              <a:t>i cukrzycy typu 2, </a:t>
            </a:r>
          </a:p>
          <a:p>
            <a:pPr>
              <a:lnSpc>
                <a:spcPct val="150000"/>
              </a:lnSpc>
            </a:pPr>
            <a:r>
              <a:rPr lang="pl-PL" dirty="0"/>
              <a:t>zapobiega indukowanej przez fruktozę insulinooporności i nadciśnieniu,</a:t>
            </a:r>
          </a:p>
          <a:p>
            <a:pPr>
              <a:lnSpc>
                <a:spcPct val="150000"/>
              </a:lnSpc>
            </a:pPr>
            <a:r>
              <a:rPr lang="pl-PL" dirty="0"/>
              <a:t>hamuje rozwój obwodowych neuropatii cukrzycowych.</a:t>
            </a:r>
            <a:endParaRPr lang="en-GB" dirty="0"/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9" name="Podtytuł 2">
            <a:extLst>
              <a:ext uri="{FF2B5EF4-FFF2-40B4-BE49-F238E27FC236}">
                <a16:creationId xmlns:a16="http://schemas.microsoft.com/office/drawing/2014/main" id="{5483D269-20FF-40AF-BE3F-A65F595875B5}"/>
              </a:ext>
            </a:extLst>
          </p:cNvPr>
          <p:cNvSpPr txBox="1">
            <a:spLocks/>
          </p:cNvSpPr>
          <p:nvPr/>
        </p:nvSpPr>
        <p:spPr>
          <a:xfrm>
            <a:off x="1018953" y="6039570"/>
            <a:ext cx="10154093" cy="869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pl-PL" sz="800" b="1" u="sng" dirty="0"/>
              <a:t>mgr Marta Wołosowicz</a:t>
            </a:r>
            <a:r>
              <a:rPr lang="pl-PL" sz="800" b="1" baseline="30000" dirty="0"/>
              <a:t>1</a:t>
            </a:r>
            <a:r>
              <a:rPr lang="pl-PL" sz="800" b="1" dirty="0"/>
              <a:t>, dr n. farm. Tomasz W. Kamiński</a:t>
            </a:r>
            <a:r>
              <a:rPr lang="pl-PL" sz="800" b="1" baseline="30000" dirty="0"/>
              <a:t>2</a:t>
            </a:r>
            <a:r>
              <a:rPr lang="pl-PL" sz="800" b="1" dirty="0"/>
              <a:t>,</a:t>
            </a:r>
            <a:r>
              <a:rPr lang="pl-PL" sz="800" b="1" baseline="30000" dirty="0"/>
              <a:t> </a:t>
            </a:r>
            <a:r>
              <a:rPr lang="pl-PL" sz="800" b="1" dirty="0"/>
              <a:t>dr n. med. Mateusz Maciejczyk</a:t>
            </a:r>
            <a:r>
              <a:rPr lang="pl-PL" sz="800" b="1" baseline="30000" dirty="0"/>
              <a:t>3</a:t>
            </a:r>
            <a:r>
              <a:rPr lang="pl-PL" sz="800" b="1" dirty="0"/>
              <a:t>, dr n. biol. Ewa Żebrowska</a:t>
            </a:r>
            <a:r>
              <a:rPr lang="pl-PL" sz="800" b="1" baseline="30000" dirty="0"/>
              <a:t>1</a:t>
            </a:r>
            <a:r>
              <a:rPr lang="pl-PL" sz="800" b="1" dirty="0"/>
              <a:t>, dr n. med. Bartłomiej Łukaszuk</a:t>
            </a:r>
            <a:r>
              <a:rPr lang="pl-PL" sz="800" b="1" baseline="30000" dirty="0"/>
              <a:t>1</a:t>
            </a:r>
            <a:r>
              <a:rPr lang="pl-PL" sz="800" b="1" dirty="0"/>
              <a:t>, Prof. zw. dr hab. Adrian Chabowski</a:t>
            </a:r>
            <a:r>
              <a:rPr lang="pl-PL" sz="800" b="1" baseline="30000" dirty="0"/>
              <a:t>1</a:t>
            </a:r>
            <a:endParaRPr lang="pl-PL" sz="800" b="1" dirty="0"/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="1" baseline="30000" dirty="0"/>
              <a:t>1</a:t>
            </a:r>
            <a:r>
              <a:rPr lang="pl-PL" sz="800" dirty="0"/>
              <a:t>Zakład Fizjologii, Wydział Lekarski z Oddziałem Stomatologii i Oddziałem Nauczania w Języku Angielskim, Uniwersytet Medyczny w Białymstoku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aseline="30000" dirty="0"/>
              <a:t>2</a:t>
            </a:r>
            <a:r>
              <a:rPr lang="en-GB" sz="800" dirty="0"/>
              <a:t>Vascular Medicine Institute,</a:t>
            </a:r>
            <a:r>
              <a:rPr lang="pl-PL" sz="800" dirty="0"/>
              <a:t> </a:t>
            </a:r>
            <a:r>
              <a:rPr lang="en-GB" sz="800" dirty="0"/>
              <a:t>University of Pittsburgh School of Medicine,</a:t>
            </a:r>
            <a:r>
              <a:rPr lang="pl-PL" sz="800" dirty="0"/>
              <a:t> Pittsburgh,</a:t>
            </a:r>
            <a:r>
              <a:rPr lang="en-GB" sz="800" dirty="0"/>
              <a:t> USA</a:t>
            </a:r>
            <a:endParaRPr lang="pl-PL" sz="8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="1" baseline="30000" dirty="0"/>
              <a:t>3</a:t>
            </a:r>
            <a:r>
              <a:rPr lang="pl-PL" sz="800" dirty="0"/>
              <a:t>Zakład Higieny, Epidemiologii i Ergonomii, Wydział Nauk o Zdrowiu, Uniwersytet Medyczny w Białymstoku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A9BC954E-E26A-47D5-ACBA-8C823FA76AF0}"/>
              </a:ext>
            </a:extLst>
          </p:cNvPr>
          <p:cNvSpPr/>
          <p:nvPr/>
        </p:nvSpPr>
        <p:spPr>
          <a:xfrm>
            <a:off x="1145754" y="5806281"/>
            <a:ext cx="99225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b="1" dirty="0"/>
              <a:t>„Wpływ suplementacji N-acetylocysteiny na białka transportujące kwasy tłuszczowe w tkance tłuszczowej w szczurzym modelu insulinooporności”</a:t>
            </a:r>
            <a:endParaRPr lang="en-GB" sz="1000" b="1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F77CE450-43B0-4437-95B6-61A408850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55E4-6C99-42CE-858A-92500C64A07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384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8C8FFA-8CE8-4448-B766-87F4326F3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 badań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5C4FC6-B298-43F8-BBB8-CC1991D9E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1125" y="2020398"/>
            <a:ext cx="8915400" cy="3777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dirty="0"/>
              <a:t>Ocena wpływu N-acetylocysteiny na ekspresję białek transportujących kwasy tłuszczowe, u szczurów karmionych dietą bogatotłuszczową.</a:t>
            </a:r>
            <a:endParaRPr lang="en-GB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F6A63566-E6C9-4E95-AC63-A5EEBD595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97" y="5937243"/>
            <a:ext cx="866859" cy="855703"/>
          </a:xfrm>
          <a:prstGeom prst="rect">
            <a:avLst/>
          </a:prstGeom>
        </p:spPr>
      </p:pic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9B0DCABA-388E-462E-B636-462D5921E43A}"/>
              </a:ext>
            </a:extLst>
          </p:cNvPr>
          <p:cNvCxnSpPr/>
          <p:nvPr/>
        </p:nvCxnSpPr>
        <p:spPr>
          <a:xfrm>
            <a:off x="400309" y="5816009"/>
            <a:ext cx="116532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 descr="http://www.umb.edu.pl/photo/pliki/medyk/aktualnosci/logo_umb.jpg">
            <a:extLst>
              <a:ext uri="{FF2B5EF4-FFF2-40B4-BE49-F238E27FC236}">
                <a16:creationId xmlns:a16="http://schemas.microsoft.com/office/drawing/2014/main" id="{15F95770-C11B-4C80-9614-59F7D72758E4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23955" y="5911222"/>
            <a:ext cx="1029638" cy="90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Znalezione obrazy dla zapytania cel pracy">
            <a:extLst>
              <a:ext uri="{FF2B5EF4-FFF2-40B4-BE49-F238E27FC236}">
                <a16:creationId xmlns:a16="http://schemas.microsoft.com/office/drawing/2014/main" id="{48D8DD27-846E-4476-83E7-18468B874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5991" y="269462"/>
            <a:ext cx="1667875" cy="162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odtytuł 2">
            <a:extLst>
              <a:ext uri="{FF2B5EF4-FFF2-40B4-BE49-F238E27FC236}">
                <a16:creationId xmlns:a16="http://schemas.microsoft.com/office/drawing/2014/main" id="{CC8DF9C9-D81A-40C4-9A38-69B9B8002C7C}"/>
              </a:ext>
            </a:extLst>
          </p:cNvPr>
          <p:cNvSpPr txBox="1">
            <a:spLocks/>
          </p:cNvSpPr>
          <p:nvPr/>
        </p:nvSpPr>
        <p:spPr>
          <a:xfrm>
            <a:off x="1018953" y="6039570"/>
            <a:ext cx="10154093" cy="869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pl-PL" sz="800" b="1" u="sng" dirty="0"/>
              <a:t>mgr Marta Wołosowicz</a:t>
            </a:r>
            <a:r>
              <a:rPr lang="pl-PL" sz="800" b="1" baseline="30000" dirty="0"/>
              <a:t>1</a:t>
            </a:r>
            <a:r>
              <a:rPr lang="pl-PL" sz="800" b="1" dirty="0"/>
              <a:t>, dr n. farm. Tomasz W. Kamiński</a:t>
            </a:r>
            <a:r>
              <a:rPr lang="pl-PL" sz="800" b="1" baseline="30000" dirty="0"/>
              <a:t>2</a:t>
            </a:r>
            <a:r>
              <a:rPr lang="pl-PL" sz="800" b="1" dirty="0"/>
              <a:t>,</a:t>
            </a:r>
            <a:r>
              <a:rPr lang="pl-PL" sz="800" b="1" baseline="30000" dirty="0"/>
              <a:t> </a:t>
            </a:r>
            <a:r>
              <a:rPr lang="pl-PL" sz="800" b="1" dirty="0"/>
              <a:t>dr n. med. Mateusz Maciejczyk</a:t>
            </a:r>
            <a:r>
              <a:rPr lang="pl-PL" sz="800" b="1" baseline="30000" dirty="0"/>
              <a:t>3</a:t>
            </a:r>
            <a:r>
              <a:rPr lang="pl-PL" sz="800" b="1" dirty="0"/>
              <a:t>, dr n. biol. Ewa Żebrowska</a:t>
            </a:r>
            <a:r>
              <a:rPr lang="pl-PL" sz="800" b="1" baseline="30000" dirty="0"/>
              <a:t>1</a:t>
            </a:r>
            <a:r>
              <a:rPr lang="pl-PL" sz="800" b="1" dirty="0"/>
              <a:t>, dr n. med. Bartłomiej Łukaszuk</a:t>
            </a:r>
            <a:r>
              <a:rPr lang="pl-PL" sz="800" b="1" baseline="30000" dirty="0"/>
              <a:t>1</a:t>
            </a:r>
            <a:r>
              <a:rPr lang="pl-PL" sz="800" b="1" dirty="0"/>
              <a:t>, Prof. zw. dr hab. Adrian Chabowski</a:t>
            </a:r>
            <a:r>
              <a:rPr lang="pl-PL" sz="800" b="1" baseline="30000" dirty="0"/>
              <a:t>1</a:t>
            </a:r>
            <a:endParaRPr lang="pl-PL" sz="800" b="1" dirty="0"/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="1" baseline="30000" dirty="0"/>
              <a:t>1</a:t>
            </a:r>
            <a:r>
              <a:rPr lang="pl-PL" sz="800" dirty="0"/>
              <a:t>Zakład Fizjologii, Wydział Lekarski z Oddziałem Stomatologii i Oddziałem Nauczania w Języku Angielskim, Uniwersytet Medyczny w Białymstoku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aseline="30000" dirty="0"/>
              <a:t>2</a:t>
            </a:r>
            <a:r>
              <a:rPr lang="en-GB" sz="800" dirty="0"/>
              <a:t>Vascular Medicine Institute,</a:t>
            </a:r>
            <a:r>
              <a:rPr lang="pl-PL" sz="800" dirty="0"/>
              <a:t> </a:t>
            </a:r>
            <a:r>
              <a:rPr lang="en-GB" sz="800" dirty="0"/>
              <a:t>University of Pittsburgh School of Medicine,</a:t>
            </a:r>
            <a:r>
              <a:rPr lang="pl-PL" sz="800" dirty="0"/>
              <a:t> Pittsburgh,</a:t>
            </a:r>
            <a:r>
              <a:rPr lang="en-GB" sz="800" dirty="0"/>
              <a:t> USA</a:t>
            </a:r>
            <a:endParaRPr lang="pl-PL" sz="8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="1" baseline="30000" dirty="0"/>
              <a:t>3</a:t>
            </a:r>
            <a:r>
              <a:rPr lang="pl-PL" sz="800" dirty="0"/>
              <a:t>Zakład Higieny, Epidemiologii i Ergonomii, Wydział Nauk o Zdrowiu, Uniwersytet Medyczny w Białymstoku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13384774-E01E-45D1-BF84-D4DAAD5F84CA}"/>
              </a:ext>
            </a:extLst>
          </p:cNvPr>
          <p:cNvSpPr/>
          <p:nvPr/>
        </p:nvSpPr>
        <p:spPr>
          <a:xfrm>
            <a:off x="1145754" y="5806281"/>
            <a:ext cx="99225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b="1" dirty="0"/>
              <a:t>„Wpływ suplementacji N-acetylocysteiny na białka transportujące kwasy tłuszczowe w tkance tłuszczowej w szczurzym modelu insulinooporności”</a:t>
            </a:r>
            <a:endParaRPr lang="en-GB" sz="1000" b="1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A63A8D0-8A53-48F6-AD4F-71473140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55E4-6C99-42CE-858A-92500C64A07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656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249E95-5B0C-4F8C-B892-E43BC219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Materiały i metody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26DDE7-755D-443D-AB35-2D464294D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788" y="1713180"/>
            <a:ext cx="10336567" cy="4135577"/>
          </a:xfrm>
        </p:spPr>
        <p:txBody>
          <a:bodyPr/>
          <a:lstStyle/>
          <a:p>
            <a:r>
              <a:rPr lang="pl-PL" dirty="0"/>
              <a:t>samce szczurów Wistar, n = 5 w każdej grupie</a:t>
            </a:r>
          </a:p>
          <a:p>
            <a:r>
              <a:rPr lang="pl-PL" dirty="0"/>
              <a:t>zwierzęta były losowo podzielone na 4 grupy:</a:t>
            </a:r>
          </a:p>
          <a:p>
            <a:pPr marL="363538" indent="0">
              <a:buNone/>
              <a:tabLst>
                <a:tab pos="363538" algn="l"/>
              </a:tabLst>
            </a:pPr>
            <a:r>
              <a:rPr lang="pl-PL" dirty="0"/>
              <a:t>1) grupa kontrolna</a:t>
            </a:r>
            <a:endParaRPr lang="en-GB" dirty="0"/>
          </a:p>
          <a:p>
            <a:pPr marL="0" indent="0">
              <a:buNone/>
              <a:tabLst>
                <a:tab pos="363538" algn="l"/>
              </a:tabLst>
            </a:pPr>
            <a:r>
              <a:rPr lang="pl-PL" dirty="0"/>
              <a:t>	2) grupa kontrolna + N-acetylocysteiną </a:t>
            </a:r>
            <a:endParaRPr lang="en-GB" dirty="0"/>
          </a:p>
          <a:p>
            <a:pPr marL="0" indent="0">
              <a:buNone/>
              <a:tabLst>
                <a:tab pos="363538" algn="l"/>
              </a:tabLst>
            </a:pPr>
            <a:r>
              <a:rPr lang="pl-PL" dirty="0"/>
              <a:t>	3) grupa karmiona dietą bogatotłuszczową</a:t>
            </a:r>
            <a:endParaRPr lang="en-GB" dirty="0"/>
          </a:p>
          <a:p>
            <a:pPr marL="0" indent="0">
              <a:buNone/>
              <a:tabLst>
                <a:tab pos="363538" algn="l"/>
              </a:tabLst>
            </a:pPr>
            <a:r>
              <a:rPr lang="pl-PL" dirty="0"/>
              <a:t>	4) grupa karmiona dietą bogatotłuszczową + N-acetylocysteiną</a:t>
            </a:r>
          </a:p>
          <a:p>
            <a:r>
              <a:rPr lang="pl-PL" dirty="0"/>
              <a:t>zbieranie tkanek</a:t>
            </a:r>
          </a:p>
          <a:p>
            <a:r>
              <a:rPr lang="pl-PL" dirty="0"/>
              <a:t>analiza Western blot</a:t>
            </a:r>
          </a:p>
          <a:p>
            <a:r>
              <a:rPr lang="pl-PL" dirty="0"/>
              <a:t>analiza statystyczna</a:t>
            </a:r>
          </a:p>
          <a:p>
            <a:r>
              <a:rPr lang="pl-PL" dirty="0"/>
              <a:t>zgoda (21/2017) Lokalnej Komisji Etycznej ds. Doświadczeń na Zwierzętach w Olsztynie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endParaRPr lang="pl-PL" dirty="0"/>
          </a:p>
          <a:p>
            <a:endParaRPr lang="en-GB" dirty="0"/>
          </a:p>
          <a:p>
            <a:endParaRPr lang="en-GB" dirty="0"/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81169EB4-4E1A-4E7E-8CD7-ED566F4A9187}"/>
              </a:ext>
            </a:extLst>
          </p:cNvPr>
          <p:cNvCxnSpPr/>
          <p:nvPr/>
        </p:nvCxnSpPr>
        <p:spPr>
          <a:xfrm>
            <a:off x="400309" y="5816009"/>
            <a:ext cx="116532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6">
            <a:extLst>
              <a:ext uri="{FF2B5EF4-FFF2-40B4-BE49-F238E27FC236}">
                <a16:creationId xmlns:a16="http://schemas.microsoft.com/office/drawing/2014/main" id="{0A6C8BBC-5DC3-41DF-8C15-EB4D7705B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97" y="5937243"/>
            <a:ext cx="866859" cy="855703"/>
          </a:xfrm>
          <a:prstGeom prst="rect">
            <a:avLst/>
          </a:prstGeom>
        </p:spPr>
      </p:pic>
      <p:pic>
        <p:nvPicPr>
          <p:cNvPr id="8" name="Obraz 7" descr="http://www.umb.edu.pl/photo/pliki/medyk/aktualnosci/logo_umb.jpg">
            <a:extLst>
              <a:ext uri="{FF2B5EF4-FFF2-40B4-BE49-F238E27FC236}">
                <a16:creationId xmlns:a16="http://schemas.microsoft.com/office/drawing/2014/main" id="{A84D3C46-FB96-4675-A4B7-D2C664C8B407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23955" y="5911222"/>
            <a:ext cx="1029638" cy="90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Podobny obraz">
            <a:extLst>
              <a:ext uri="{FF2B5EF4-FFF2-40B4-BE49-F238E27FC236}">
                <a16:creationId xmlns:a16="http://schemas.microsoft.com/office/drawing/2014/main" id="{ED525C73-028E-4EF1-93AE-E6A2F63BF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651" y="102938"/>
            <a:ext cx="2696942" cy="159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dtytuł 2">
            <a:extLst>
              <a:ext uri="{FF2B5EF4-FFF2-40B4-BE49-F238E27FC236}">
                <a16:creationId xmlns:a16="http://schemas.microsoft.com/office/drawing/2014/main" id="{296F0B0A-F888-4E27-A149-CD1CE7AE6838}"/>
              </a:ext>
            </a:extLst>
          </p:cNvPr>
          <p:cNvSpPr txBox="1">
            <a:spLocks/>
          </p:cNvSpPr>
          <p:nvPr/>
        </p:nvSpPr>
        <p:spPr>
          <a:xfrm>
            <a:off x="1018953" y="6039570"/>
            <a:ext cx="10154093" cy="869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pl-PL" sz="800" b="1" u="sng" dirty="0"/>
              <a:t>mgr Marta Wołosowicz</a:t>
            </a:r>
            <a:r>
              <a:rPr lang="pl-PL" sz="800" b="1" baseline="30000" dirty="0"/>
              <a:t>1</a:t>
            </a:r>
            <a:r>
              <a:rPr lang="pl-PL" sz="800" b="1" dirty="0"/>
              <a:t>, dr n. farm. Tomasz W. Kamiński</a:t>
            </a:r>
            <a:r>
              <a:rPr lang="pl-PL" sz="800" b="1" baseline="30000" dirty="0"/>
              <a:t>2</a:t>
            </a:r>
            <a:r>
              <a:rPr lang="pl-PL" sz="800" b="1" dirty="0"/>
              <a:t>,</a:t>
            </a:r>
            <a:r>
              <a:rPr lang="pl-PL" sz="800" b="1" baseline="30000" dirty="0"/>
              <a:t> </a:t>
            </a:r>
            <a:r>
              <a:rPr lang="pl-PL" sz="800" b="1" dirty="0"/>
              <a:t>dr n. med. Mateusz Maciejczyk</a:t>
            </a:r>
            <a:r>
              <a:rPr lang="pl-PL" sz="800" b="1" baseline="30000" dirty="0"/>
              <a:t>3</a:t>
            </a:r>
            <a:r>
              <a:rPr lang="pl-PL" sz="800" b="1" dirty="0"/>
              <a:t>, dr n. biol. Ewa Żebrowska</a:t>
            </a:r>
            <a:r>
              <a:rPr lang="pl-PL" sz="800" b="1" baseline="30000" dirty="0"/>
              <a:t>1</a:t>
            </a:r>
            <a:r>
              <a:rPr lang="pl-PL" sz="800" b="1" dirty="0"/>
              <a:t>, dr n. med. Bartłomiej Łukaszuk</a:t>
            </a:r>
            <a:r>
              <a:rPr lang="pl-PL" sz="800" b="1" baseline="30000" dirty="0"/>
              <a:t>1</a:t>
            </a:r>
            <a:r>
              <a:rPr lang="pl-PL" sz="800" b="1" dirty="0"/>
              <a:t>, Prof. zw. dr hab. Adrian Chabowski</a:t>
            </a:r>
            <a:r>
              <a:rPr lang="pl-PL" sz="800" b="1" baseline="30000" dirty="0"/>
              <a:t>1</a:t>
            </a:r>
            <a:endParaRPr lang="pl-PL" sz="800" b="1" dirty="0"/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="1" baseline="30000" dirty="0"/>
              <a:t>1</a:t>
            </a:r>
            <a:r>
              <a:rPr lang="pl-PL" sz="800" dirty="0"/>
              <a:t>Zakład Fizjologii, Wydział Lekarski z Oddziałem Stomatologii i Oddziałem Nauczania w Języku Angielskim, Uniwersytet Medyczny w Białymstoku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aseline="30000" dirty="0"/>
              <a:t>2</a:t>
            </a:r>
            <a:r>
              <a:rPr lang="en-GB" sz="800" dirty="0"/>
              <a:t>Vascular Medicine Institute,</a:t>
            </a:r>
            <a:r>
              <a:rPr lang="pl-PL" sz="800" dirty="0"/>
              <a:t> </a:t>
            </a:r>
            <a:r>
              <a:rPr lang="en-GB" sz="800" dirty="0"/>
              <a:t>University of Pittsburgh School of Medicine,</a:t>
            </a:r>
            <a:r>
              <a:rPr lang="pl-PL" sz="800" dirty="0"/>
              <a:t> Pittsburgh,</a:t>
            </a:r>
            <a:r>
              <a:rPr lang="en-GB" sz="800" dirty="0"/>
              <a:t> USA</a:t>
            </a:r>
            <a:endParaRPr lang="pl-PL" sz="8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="1" baseline="30000" dirty="0"/>
              <a:t>3</a:t>
            </a:r>
            <a:r>
              <a:rPr lang="pl-PL" sz="800" dirty="0"/>
              <a:t>Zakład Higieny, Epidemiologii i Ergonomii, Wydział Nauk o Zdrowiu, Uniwersytet Medyczny w Białymstoku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9633F31E-621C-454E-B818-97ED86FF686B}"/>
              </a:ext>
            </a:extLst>
          </p:cNvPr>
          <p:cNvSpPr/>
          <p:nvPr/>
        </p:nvSpPr>
        <p:spPr>
          <a:xfrm>
            <a:off x="1145754" y="5806281"/>
            <a:ext cx="99225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b="1" dirty="0"/>
              <a:t>„Wpływ suplementacji N-acetylocysteiny na białka transportujące kwasy tłuszczowe w tkance tłuszczowej w szczurzym modelu insulinooporności”</a:t>
            </a:r>
            <a:endParaRPr lang="en-GB" sz="1000" b="1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402E1B-8265-4171-893C-1C80F1BEA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55E4-6C99-42CE-858A-92500C64A07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26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249E95-5B0C-4F8C-B892-E43BC219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Materiały i metody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26DDE7-755D-443D-AB35-2D464294D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788" y="1713180"/>
            <a:ext cx="10336567" cy="413557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Rutynowe procedury Western blot zostały zastosowane do wykrywania zawartości następujących białek:</a:t>
            </a:r>
          </a:p>
          <a:p>
            <a:r>
              <a:rPr lang="pl-PL" dirty="0" err="1"/>
              <a:t>translokazy</a:t>
            </a:r>
            <a:r>
              <a:rPr lang="pl-PL" dirty="0"/>
              <a:t> kwasów tłuszczowych (FAT/CD36)</a:t>
            </a:r>
          </a:p>
          <a:p>
            <a:r>
              <a:rPr lang="pl-PL" dirty="0"/>
              <a:t>białka wiążącego kwasy tłuszczowe (FABPpm)</a:t>
            </a:r>
          </a:p>
          <a:p>
            <a:r>
              <a:rPr lang="pl-PL" dirty="0"/>
              <a:t>białka transportujące kwasy tłuszczowe (FATP-1, FATP-4)</a:t>
            </a:r>
          </a:p>
          <a:p>
            <a:pPr marL="0" indent="0">
              <a:buNone/>
            </a:pPr>
            <a:endParaRPr lang="pl-PL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endParaRPr lang="pl-PL" dirty="0"/>
          </a:p>
          <a:p>
            <a:endParaRPr lang="en-GB" dirty="0"/>
          </a:p>
          <a:p>
            <a:endParaRPr lang="en-GB" dirty="0"/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81169EB4-4E1A-4E7E-8CD7-ED566F4A9187}"/>
              </a:ext>
            </a:extLst>
          </p:cNvPr>
          <p:cNvCxnSpPr/>
          <p:nvPr/>
        </p:nvCxnSpPr>
        <p:spPr>
          <a:xfrm>
            <a:off x="400309" y="5816009"/>
            <a:ext cx="116532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6">
            <a:extLst>
              <a:ext uri="{FF2B5EF4-FFF2-40B4-BE49-F238E27FC236}">
                <a16:creationId xmlns:a16="http://schemas.microsoft.com/office/drawing/2014/main" id="{0A6C8BBC-5DC3-41DF-8C15-EB4D7705B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97" y="5937243"/>
            <a:ext cx="866859" cy="855703"/>
          </a:xfrm>
          <a:prstGeom prst="rect">
            <a:avLst/>
          </a:prstGeom>
        </p:spPr>
      </p:pic>
      <p:pic>
        <p:nvPicPr>
          <p:cNvPr id="8" name="Obraz 7" descr="http://www.umb.edu.pl/photo/pliki/medyk/aktualnosci/logo_umb.jpg">
            <a:extLst>
              <a:ext uri="{FF2B5EF4-FFF2-40B4-BE49-F238E27FC236}">
                <a16:creationId xmlns:a16="http://schemas.microsoft.com/office/drawing/2014/main" id="{A84D3C46-FB96-4675-A4B7-D2C664C8B407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23955" y="5911222"/>
            <a:ext cx="1029638" cy="90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Podobny obraz">
            <a:extLst>
              <a:ext uri="{FF2B5EF4-FFF2-40B4-BE49-F238E27FC236}">
                <a16:creationId xmlns:a16="http://schemas.microsoft.com/office/drawing/2014/main" id="{ED525C73-028E-4EF1-93AE-E6A2F63BF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651" y="102938"/>
            <a:ext cx="2696942" cy="159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dtytuł 2">
            <a:extLst>
              <a:ext uri="{FF2B5EF4-FFF2-40B4-BE49-F238E27FC236}">
                <a16:creationId xmlns:a16="http://schemas.microsoft.com/office/drawing/2014/main" id="{69F7ED5C-B377-43F7-911C-8FC60C6A7DF6}"/>
              </a:ext>
            </a:extLst>
          </p:cNvPr>
          <p:cNvSpPr txBox="1">
            <a:spLocks/>
          </p:cNvSpPr>
          <p:nvPr/>
        </p:nvSpPr>
        <p:spPr>
          <a:xfrm>
            <a:off x="1018953" y="6039570"/>
            <a:ext cx="10154093" cy="869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pl-PL" sz="800" b="1" u="sng" dirty="0"/>
              <a:t>mgr Marta Wołosowicz</a:t>
            </a:r>
            <a:r>
              <a:rPr lang="pl-PL" sz="800" b="1" baseline="30000" dirty="0"/>
              <a:t>1</a:t>
            </a:r>
            <a:r>
              <a:rPr lang="pl-PL" sz="800" b="1" dirty="0"/>
              <a:t>, dr n. farm. Tomasz W. Kamiński</a:t>
            </a:r>
            <a:r>
              <a:rPr lang="pl-PL" sz="800" b="1" baseline="30000" dirty="0"/>
              <a:t>2</a:t>
            </a:r>
            <a:r>
              <a:rPr lang="pl-PL" sz="800" b="1" dirty="0"/>
              <a:t>,</a:t>
            </a:r>
            <a:r>
              <a:rPr lang="pl-PL" sz="800" b="1" baseline="30000" dirty="0"/>
              <a:t> </a:t>
            </a:r>
            <a:r>
              <a:rPr lang="pl-PL" sz="800" b="1" dirty="0"/>
              <a:t>dr n. med. Mateusz Maciejczyk</a:t>
            </a:r>
            <a:r>
              <a:rPr lang="pl-PL" sz="800" b="1" baseline="30000" dirty="0"/>
              <a:t>3</a:t>
            </a:r>
            <a:r>
              <a:rPr lang="pl-PL" sz="800" b="1" dirty="0"/>
              <a:t>, dr n. biol. Ewa Żebrowska</a:t>
            </a:r>
            <a:r>
              <a:rPr lang="pl-PL" sz="800" b="1" baseline="30000" dirty="0"/>
              <a:t>1</a:t>
            </a:r>
            <a:r>
              <a:rPr lang="pl-PL" sz="800" b="1" dirty="0"/>
              <a:t>, dr n. med. Bartłomiej Łukaszuk</a:t>
            </a:r>
            <a:r>
              <a:rPr lang="pl-PL" sz="800" b="1" baseline="30000" dirty="0"/>
              <a:t>1</a:t>
            </a:r>
            <a:r>
              <a:rPr lang="pl-PL" sz="800" b="1" dirty="0"/>
              <a:t>, Prof. zw. dr hab. Adrian Chabowski</a:t>
            </a:r>
            <a:r>
              <a:rPr lang="pl-PL" sz="800" b="1" baseline="30000" dirty="0"/>
              <a:t>1</a:t>
            </a:r>
            <a:endParaRPr lang="pl-PL" sz="800" b="1" dirty="0"/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="1" baseline="30000" dirty="0"/>
              <a:t>1</a:t>
            </a:r>
            <a:r>
              <a:rPr lang="pl-PL" sz="800" dirty="0"/>
              <a:t>Zakład Fizjologii, Wydział Lekarski z Oddziałem Stomatologii i Oddziałem Nauczania w Języku Angielskim, Uniwersytet Medyczny w Białymstoku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aseline="30000" dirty="0"/>
              <a:t>2</a:t>
            </a:r>
            <a:r>
              <a:rPr lang="en-GB" sz="800" dirty="0"/>
              <a:t>Vascular Medicine Institute,</a:t>
            </a:r>
            <a:r>
              <a:rPr lang="pl-PL" sz="800" dirty="0"/>
              <a:t> </a:t>
            </a:r>
            <a:r>
              <a:rPr lang="en-GB" sz="800" dirty="0"/>
              <a:t>University of Pittsburgh School of Medicine,</a:t>
            </a:r>
            <a:r>
              <a:rPr lang="pl-PL" sz="800" dirty="0"/>
              <a:t> Pittsburgh,</a:t>
            </a:r>
            <a:r>
              <a:rPr lang="en-GB" sz="800" dirty="0"/>
              <a:t> USA</a:t>
            </a:r>
            <a:endParaRPr lang="pl-PL" sz="8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="1" baseline="30000" dirty="0"/>
              <a:t>3</a:t>
            </a:r>
            <a:r>
              <a:rPr lang="pl-PL" sz="800" dirty="0"/>
              <a:t>Zakład Higieny, Epidemiologii i Ergonomii, Wydział Nauk o Zdrowiu, Uniwersytet Medyczny w Białymstoku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F81C5EC6-85AD-4B59-A2CC-BF6E670E34E1}"/>
              </a:ext>
            </a:extLst>
          </p:cNvPr>
          <p:cNvSpPr/>
          <p:nvPr/>
        </p:nvSpPr>
        <p:spPr>
          <a:xfrm>
            <a:off x="1145754" y="5806281"/>
            <a:ext cx="99225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b="1" dirty="0"/>
              <a:t>„Wpływ suplementacji N-acetylocysteiny na białka transportujące kwasy tłuszczowe w tkance tłuszczowej w szczurzym modelu insulinooporności”</a:t>
            </a:r>
            <a:endParaRPr lang="en-GB" sz="1000" b="1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D39AF22-A1A9-4B0D-94A8-FE2429E38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55E4-6C99-42CE-858A-92500C64A07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2095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EF057A-C6FB-4799-A827-47E7FE2FD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151" y="160598"/>
            <a:ext cx="8911687" cy="1280890"/>
          </a:xfrm>
        </p:spPr>
        <p:txBody>
          <a:bodyPr/>
          <a:lstStyle/>
          <a:p>
            <a:r>
              <a:rPr lang="pl-PL" dirty="0"/>
              <a:t>Wyniki</a:t>
            </a:r>
            <a:endParaRPr lang="en-GB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D162B6D-F265-489A-A0FF-5C01E484F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97" y="5937243"/>
            <a:ext cx="866859" cy="855703"/>
          </a:xfrm>
          <a:prstGeom prst="rect">
            <a:avLst/>
          </a:prstGeom>
        </p:spPr>
      </p:pic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DC324CD3-8792-4496-8837-5B5912B95C51}"/>
              </a:ext>
            </a:extLst>
          </p:cNvPr>
          <p:cNvCxnSpPr/>
          <p:nvPr/>
        </p:nvCxnSpPr>
        <p:spPr>
          <a:xfrm>
            <a:off x="400309" y="5816009"/>
            <a:ext cx="116532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 descr="http://www.umb.edu.pl/photo/pliki/medyk/aktualnosci/logo_umb.jpg">
            <a:extLst>
              <a:ext uri="{FF2B5EF4-FFF2-40B4-BE49-F238E27FC236}">
                <a16:creationId xmlns:a16="http://schemas.microsoft.com/office/drawing/2014/main" id="{3B551ABC-5862-411E-A247-0B1955473EBD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23955" y="5911222"/>
            <a:ext cx="1029638" cy="90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odtytuł 2">
            <a:extLst>
              <a:ext uri="{FF2B5EF4-FFF2-40B4-BE49-F238E27FC236}">
                <a16:creationId xmlns:a16="http://schemas.microsoft.com/office/drawing/2014/main" id="{2142F596-617D-4AA4-A06A-BB0360792A16}"/>
              </a:ext>
            </a:extLst>
          </p:cNvPr>
          <p:cNvSpPr txBox="1">
            <a:spLocks/>
          </p:cNvSpPr>
          <p:nvPr/>
        </p:nvSpPr>
        <p:spPr>
          <a:xfrm>
            <a:off x="1018953" y="6039570"/>
            <a:ext cx="10154093" cy="869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pl-PL" sz="800" b="1" u="sng" dirty="0"/>
              <a:t>mgr Marta Wołosowicz</a:t>
            </a:r>
            <a:r>
              <a:rPr lang="pl-PL" sz="800" b="1" baseline="30000" dirty="0"/>
              <a:t>1</a:t>
            </a:r>
            <a:r>
              <a:rPr lang="pl-PL" sz="800" b="1" dirty="0"/>
              <a:t>, dr n. farm. Tomasz W. Kamiński</a:t>
            </a:r>
            <a:r>
              <a:rPr lang="pl-PL" sz="800" b="1" baseline="30000" dirty="0"/>
              <a:t>2</a:t>
            </a:r>
            <a:r>
              <a:rPr lang="pl-PL" sz="800" b="1" dirty="0"/>
              <a:t>,</a:t>
            </a:r>
            <a:r>
              <a:rPr lang="pl-PL" sz="800" b="1" baseline="30000" dirty="0"/>
              <a:t> </a:t>
            </a:r>
            <a:r>
              <a:rPr lang="pl-PL" sz="800" b="1" dirty="0"/>
              <a:t>dr n. med. Mateusz Maciejczyk</a:t>
            </a:r>
            <a:r>
              <a:rPr lang="pl-PL" sz="800" b="1" baseline="30000" dirty="0"/>
              <a:t>3</a:t>
            </a:r>
            <a:r>
              <a:rPr lang="pl-PL" sz="800" b="1" dirty="0"/>
              <a:t>, dr n. biol. Ewa Żebrowska</a:t>
            </a:r>
            <a:r>
              <a:rPr lang="pl-PL" sz="800" b="1" baseline="30000" dirty="0"/>
              <a:t>1</a:t>
            </a:r>
            <a:r>
              <a:rPr lang="pl-PL" sz="800" b="1" dirty="0"/>
              <a:t>, dr n. med. Bartłomiej Łukaszuk</a:t>
            </a:r>
            <a:r>
              <a:rPr lang="pl-PL" sz="800" b="1" baseline="30000" dirty="0"/>
              <a:t>1</a:t>
            </a:r>
            <a:r>
              <a:rPr lang="pl-PL" sz="800" b="1" dirty="0"/>
              <a:t>, Prof. zw. dr hab. Adrian Chabowski</a:t>
            </a:r>
            <a:r>
              <a:rPr lang="pl-PL" sz="800" b="1" baseline="30000" dirty="0"/>
              <a:t>1</a:t>
            </a:r>
            <a:endParaRPr lang="pl-PL" sz="800" b="1" dirty="0"/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="1" baseline="30000" dirty="0"/>
              <a:t>1</a:t>
            </a:r>
            <a:r>
              <a:rPr lang="pl-PL" sz="800" dirty="0"/>
              <a:t>Zakład Fizjologii, Wydział Lekarski z Oddziałem Stomatologii i Oddziałem Nauczania w Języku Angielskim, Uniwersytet Medyczny w Białymstoku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aseline="30000" dirty="0"/>
              <a:t>2</a:t>
            </a:r>
            <a:r>
              <a:rPr lang="en-GB" sz="800" dirty="0"/>
              <a:t>Vascular Medicine Institute,</a:t>
            </a:r>
            <a:r>
              <a:rPr lang="pl-PL" sz="800" dirty="0"/>
              <a:t> </a:t>
            </a:r>
            <a:r>
              <a:rPr lang="en-GB" sz="800" dirty="0"/>
              <a:t>University of Pittsburgh School of Medicine,</a:t>
            </a:r>
            <a:r>
              <a:rPr lang="pl-PL" sz="800" dirty="0"/>
              <a:t> Pittsburgh,</a:t>
            </a:r>
            <a:r>
              <a:rPr lang="en-GB" sz="800" dirty="0"/>
              <a:t> USA</a:t>
            </a:r>
            <a:endParaRPr lang="pl-PL" sz="8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="1" baseline="30000" dirty="0"/>
              <a:t>3</a:t>
            </a:r>
            <a:r>
              <a:rPr lang="pl-PL" sz="800" dirty="0"/>
              <a:t>Zakład Higieny, Epidemiologii i Ergonomii, Wydział Nauk o Zdrowiu, Uniwersytet Medyczny w Białymstoku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89CC9CD8-9CA8-47BF-9B89-59A86575E0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741" y="1041990"/>
            <a:ext cx="3934929" cy="4572082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B98BE34-33CD-4062-91D0-BFC2AF07CC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407" y="1097717"/>
            <a:ext cx="4037587" cy="4524263"/>
          </a:xfrm>
          <a:prstGeom prst="rect">
            <a:avLst/>
          </a:prstGeom>
        </p:spPr>
      </p:pic>
      <p:graphicFrame>
        <p:nvGraphicFramePr>
          <p:cNvPr id="25" name="Tabela 24">
            <a:extLst>
              <a:ext uri="{FF2B5EF4-FFF2-40B4-BE49-F238E27FC236}">
                <a16:creationId xmlns:a16="http://schemas.microsoft.com/office/drawing/2014/main" id="{108C785B-2A71-42D3-B3AB-516735DCC8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075310"/>
              </p:ext>
            </p:extLst>
          </p:nvPr>
        </p:nvGraphicFramePr>
        <p:xfrm>
          <a:off x="10432973" y="171029"/>
          <a:ext cx="1620620" cy="1086158"/>
        </p:xfrm>
        <a:graphic>
          <a:graphicData uri="http://schemas.openxmlformats.org/drawingml/2006/table">
            <a:tbl>
              <a:tblPr/>
              <a:tblGrid>
                <a:gridCol w="782198">
                  <a:extLst>
                    <a:ext uri="{9D8B030D-6E8A-4147-A177-3AD203B41FA5}">
                      <a16:colId xmlns:a16="http://schemas.microsoft.com/office/drawing/2014/main" val="3278584198"/>
                    </a:ext>
                  </a:extLst>
                </a:gridCol>
                <a:gridCol w="838422">
                  <a:extLst>
                    <a:ext uri="{9D8B030D-6E8A-4147-A177-3AD203B41FA5}">
                      <a16:colId xmlns:a16="http://schemas.microsoft.com/office/drawing/2014/main" val="888121869"/>
                    </a:ext>
                  </a:extLst>
                </a:gridCol>
              </a:tblGrid>
              <a:tr h="317624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Symbol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Meaning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503423"/>
                  </a:ext>
                </a:extLst>
              </a:tr>
              <a:tr h="256178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P &gt; 0.05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3531763"/>
                  </a:ext>
                </a:extLst>
              </a:tr>
              <a:tr h="256178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*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P ≤ 0.05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292008"/>
                  </a:ext>
                </a:extLst>
              </a:tr>
              <a:tr h="256178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**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P ≤ 0.01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612179"/>
                  </a:ext>
                </a:extLst>
              </a:tr>
            </a:tbl>
          </a:graphicData>
        </a:graphic>
      </p:graphicFrame>
      <p:sp>
        <p:nvSpPr>
          <p:cNvPr id="11" name="Prostokąt 10">
            <a:extLst>
              <a:ext uri="{FF2B5EF4-FFF2-40B4-BE49-F238E27FC236}">
                <a16:creationId xmlns:a16="http://schemas.microsoft.com/office/drawing/2014/main" id="{4171FBAA-C7CA-4D87-AD4D-EF6DC6DF6E7C}"/>
              </a:ext>
            </a:extLst>
          </p:cNvPr>
          <p:cNvSpPr/>
          <p:nvPr/>
        </p:nvSpPr>
        <p:spPr>
          <a:xfrm>
            <a:off x="1145754" y="5806281"/>
            <a:ext cx="99225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b="1" dirty="0"/>
              <a:t>„Wpływ suplementacji N-acetylocysteiny na białka transportujące kwasy tłuszczowe w tkance tłuszczowej w szczurzym modelu insulinooporności”</a:t>
            </a:r>
            <a:endParaRPr lang="en-GB" sz="1000" b="1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17931C4-8D26-4EAA-B8DA-3A4FDB08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55E4-6C99-42CE-858A-92500C64A07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345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BD162B6D-F265-489A-A0FF-5C01E484F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97" y="5937243"/>
            <a:ext cx="866859" cy="855703"/>
          </a:xfrm>
          <a:prstGeom prst="rect">
            <a:avLst/>
          </a:prstGeom>
        </p:spPr>
      </p:pic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DC324CD3-8792-4496-8837-5B5912B95C51}"/>
              </a:ext>
            </a:extLst>
          </p:cNvPr>
          <p:cNvCxnSpPr/>
          <p:nvPr/>
        </p:nvCxnSpPr>
        <p:spPr>
          <a:xfrm>
            <a:off x="400309" y="5816009"/>
            <a:ext cx="116532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 descr="http://www.umb.edu.pl/photo/pliki/medyk/aktualnosci/logo_umb.jpg">
            <a:extLst>
              <a:ext uri="{FF2B5EF4-FFF2-40B4-BE49-F238E27FC236}">
                <a16:creationId xmlns:a16="http://schemas.microsoft.com/office/drawing/2014/main" id="{3B551ABC-5862-411E-A247-0B1955473EBD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23955" y="5911222"/>
            <a:ext cx="1029638" cy="90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ytuł 1">
            <a:extLst>
              <a:ext uri="{FF2B5EF4-FFF2-40B4-BE49-F238E27FC236}">
                <a16:creationId xmlns:a16="http://schemas.microsoft.com/office/drawing/2014/main" id="{A6BFBCA6-D3AB-4216-B28D-4923F4B1A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151" y="160598"/>
            <a:ext cx="8911687" cy="1280890"/>
          </a:xfrm>
        </p:spPr>
        <p:txBody>
          <a:bodyPr/>
          <a:lstStyle/>
          <a:p>
            <a:r>
              <a:rPr lang="pl-PL" dirty="0"/>
              <a:t>Wyniki</a:t>
            </a:r>
            <a:endParaRPr lang="en-GB" dirty="0"/>
          </a:p>
        </p:txBody>
      </p:sp>
      <p:sp>
        <p:nvSpPr>
          <p:cNvPr id="15" name="Podtytuł 2">
            <a:extLst>
              <a:ext uri="{FF2B5EF4-FFF2-40B4-BE49-F238E27FC236}">
                <a16:creationId xmlns:a16="http://schemas.microsoft.com/office/drawing/2014/main" id="{A0C1BF7F-5DAD-4EF1-8F3A-3A655FF2175B}"/>
              </a:ext>
            </a:extLst>
          </p:cNvPr>
          <p:cNvSpPr txBox="1">
            <a:spLocks/>
          </p:cNvSpPr>
          <p:nvPr/>
        </p:nvSpPr>
        <p:spPr>
          <a:xfrm>
            <a:off x="1018953" y="6039570"/>
            <a:ext cx="10154093" cy="869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pl-PL" sz="800" b="1" u="sng" dirty="0"/>
              <a:t>mgr Marta Wołosowicz</a:t>
            </a:r>
            <a:r>
              <a:rPr lang="pl-PL" sz="800" b="1" baseline="30000" dirty="0"/>
              <a:t>1</a:t>
            </a:r>
            <a:r>
              <a:rPr lang="pl-PL" sz="800" b="1" dirty="0"/>
              <a:t>, dr n. farm. Tomasz W. Kamiński</a:t>
            </a:r>
            <a:r>
              <a:rPr lang="pl-PL" sz="800" b="1" baseline="30000" dirty="0"/>
              <a:t>2</a:t>
            </a:r>
            <a:r>
              <a:rPr lang="pl-PL" sz="800" b="1" dirty="0"/>
              <a:t>,</a:t>
            </a:r>
            <a:r>
              <a:rPr lang="pl-PL" sz="800" b="1" baseline="30000" dirty="0"/>
              <a:t> </a:t>
            </a:r>
            <a:r>
              <a:rPr lang="pl-PL" sz="800" b="1" dirty="0"/>
              <a:t>dr n. med. Mateusz Maciejczyk</a:t>
            </a:r>
            <a:r>
              <a:rPr lang="pl-PL" sz="800" b="1" baseline="30000" dirty="0"/>
              <a:t>3</a:t>
            </a:r>
            <a:r>
              <a:rPr lang="pl-PL" sz="800" b="1" dirty="0"/>
              <a:t>, dr n. biol. Ewa Żebrowska</a:t>
            </a:r>
            <a:r>
              <a:rPr lang="pl-PL" sz="800" b="1" baseline="30000" dirty="0"/>
              <a:t>1</a:t>
            </a:r>
            <a:r>
              <a:rPr lang="pl-PL" sz="800" b="1" dirty="0"/>
              <a:t>, dr n. med. Bartłomiej Łukaszuk</a:t>
            </a:r>
            <a:r>
              <a:rPr lang="pl-PL" sz="800" b="1" baseline="30000" dirty="0"/>
              <a:t>1</a:t>
            </a:r>
            <a:r>
              <a:rPr lang="pl-PL" sz="800" b="1" dirty="0"/>
              <a:t>, Prof. zw. dr hab. Adrian Chabowski</a:t>
            </a:r>
            <a:r>
              <a:rPr lang="pl-PL" sz="800" b="1" baseline="30000" dirty="0"/>
              <a:t>1</a:t>
            </a:r>
            <a:endParaRPr lang="pl-PL" sz="800" b="1" dirty="0"/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="1" baseline="30000" dirty="0"/>
              <a:t>1</a:t>
            </a:r>
            <a:r>
              <a:rPr lang="pl-PL" sz="800" dirty="0"/>
              <a:t>Zakład Fizjologii, Wydział Lekarski z Oddziałem Stomatologii i Oddziałem Nauczania w Języku Angielskim, Uniwersytet Medyczny w Białymstoku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aseline="30000" dirty="0"/>
              <a:t>2</a:t>
            </a:r>
            <a:r>
              <a:rPr lang="en-GB" sz="800" dirty="0"/>
              <a:t>Vascular Medicine Institute,</a:t>
            </a:r>
            <a:r>
              <a:rPr lang="pl-PL" sz="800" dirty="0"/>
              <a:t> </a:t>
            </a:r>
            <a:r>
              <a:rPr lang="en-GB" sz="800" dirty="0"/>
              <a:t>University of Pittsburgh School of Medicine,</a:t>
            </a:r>
            <a:r>
              <a:rPr lang="pl-PL" sz="800" dirty="0"/>
              <a:t> Pittsburgh,</a:t>
            </a:r>
            <a:r>
              <a:rPr lang="en-GB" sz="800" dirty="0"/>
              <a:t> USA</a:t>
            </a:r>
            <a:endParaRPr lang="pl-PL" sz="8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pl-PL" sz="800" b="1" baseline="30000" dirty="0"/>
              <a:t>3</a:t>
            </a:r>
            <a:r>
              <a:rPr lang="pl-PL" sz="800" dirty="0"/>
              <a:t>Zakład Higieny, Epidemiologii i Ergonomii, Wydział Nauk o Zdrowiu, Uniwersytet Medyczny w Białymstoku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DABABB7D-BD7C-41D1-9409-EB4364D5FF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151" y="1041990"/>
            <a:ext cx="3856905" cy="4556122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A336058A-46D4-4F20-A9EC-F3209C5A18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946" y="1044821"/>
            <a:ext cx="3914892" cy="4550459"/>
          </a:xfrm>
          <a:prstGeom prst="rect">
            <a:avLst/>
          </a:prstGeom>
        </p:spPr>
      </p:pic>
      <p:graphicFrame>
        <p:nvGraphicFramePr>
          <p:cNvPr id="20" name="Tabela 19">
            <a:extLst>
              <a:ext uri="{FF2B5EF4-FFF2-40B4-BE49-F238E27FC236}">
                <a16:creationId xmlns:a16="http://schemas.microsoft.com/office/drawing/2014/main" id="{83628D32-F507-4DB4-A60A-44AAA6526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703310"/>
              </p:ext>
            </p:extLst>
          </p:nvPr>
        </p:nvGraphicFramePr>
        <p:xfrm>
          <a:off x="10432973" y="171029"/>
          <a:ext cx="1620620" cy="1086158"/>
        </p:xfrm>
        <a:graphic>
          <a:graphicData uri="http://schemas.openxmlformats.org/drawingml/2006/table">
            <a:tbl>
              <a:tblPr/>
              <a:tblGrid>
                <a:gridCol w="782198">
                  <a:extLst>
                    <a:ext uri="{9D8B030D-6E8A-4147-A177-3AD203B41FA5}">
                      <a16:colId xmlns:a16="http://schemas.microsoft.com/office/drawing/2014/main" val="3278584198"/>
                    </a:ext>
                  </a:extLst>
                </a:gridCol>
                <a:gridCol w="838422">
                  <a:extLst>
                    <a:ext uri="{9D8B030D-6E8A-4147-A177-3AD203B41FA5}">
                      <a16:colId xmlns:a16="http://schemas.microsoft.com/office/drawing/2014/main" val="888121869"/>
                    </a:ext>
                  </a:extLst>
                </a:gridCol>
              </a:tblGrid>
              <a:tr h="317624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Symbol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Meaning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503423"/>
                  </a:ext>
                </a:extLst>
              </a:tr>
              <a:tr h="256178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P &gt; 0.05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3531763"/>
                  </a:ext>
                </a:extLst>
              </a:tr>
              <a:tr h="256178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*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P ≤ 0.05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292008"/>
                  </a:ext>
                </a:extLst>
              </a:tr>
              <a:tr h="256178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**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</a:rPr>
                        <a:t>P ≤ 0.01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612179"/>
                  </a:ext>
                </a:extLst>
              </a:tr>
            </a:tbl>
          </a:graphicData>
        </a:graphic>
      </p:graphicFrame>
      <p:sp>
        <p:nvSpPr>
          <p:cNvPr id="11" name="Prostokąt 10">
            <a:extLst>
              <a:ext uri="{FF2B5EF4-FFF2-40B4-BE49-F238E27FC236}">
                <a16:creationId xmlns:a16="http://schemas.microsoft.com/office/drawing/2014/main" id="{BEB20211-ADB2-460B-9996-F49706D3C4AE}"/>
              </a:ext>
            </a:extLst>
          </p:cNvPr>
          <p:cNvSpPr/>
          <p:nvPr/>
        </p:nvSpPr>
        <p:spPr>
          <a:xfrm>
            <a:off x="1145754" y="5806281"/>
            <a:ext cx="99225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b="1" dirty="0"/>
              <a:t>„Wpływ suplementacji N-acetylocysteiny na białka transportujące kwasy tłuszczowe w tkance tłuszczowej w szczurzym modelu insulinooporności”</a:t>
            </a:r>
            <a:endParaRPr lang="en-GB" sz="1000" b="1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20D8357-281A-4217-9163-A9F7DF3CC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55E4-6C99-42CE-858A-92500C64A07F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400305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1155</TotalTime>
  <Words>1853</Words>
  <Application>Microsoft Office PowerPoint</Application>
  <PresentationFormat>Panoramiczny</PresentationFormat>
  <Paragraphs>164</Paragraphs>
  <Slides>12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Smuga</vt:lpstr>
      <vt:lpstr>Wpływ suplementacji N-acetylocysteiny na białka transportujące kwasy tłuszczowe w tkance tłuszczowej  w szczurzym modelu insulinooporności</vt:lpstr>
      <vt:lpstr>Prezentacja programu PowerPoint</vt:lpstr>
      <vt:lpstr>Prezentacja programu PowerPoint</vt:lpstr>
      <vt:lpstr>Wstęp</vt:lpstr>
      <vt:lpstr>Cel badań</vt:lpstr>
      <vt:lpstr>Materiały i metody</vt:lpstr>
      <vt:lpstr>Materiały i metody</vt:lpstr>
      <vt:lpstr>Wyniki</vt:lpstr>
      <vt:lpstr>Wyniki</vt:lpstr>
      <vt:lpstr>Wyniki</vt:lpstr>
      <vt:lpstr>Wyniki</vt:lpstr>
      <vt:lpstr>Wnioski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MartaW</dc:creator>
  <cp:lastModifiedBy>MartaW</cp:lastModifiedBy>
  <cp:revision>124</cp:revision>
  <dcterms:created xsi:type="dcterms:W3CDTF">2019-11-25T10:21:53Z</dcterms:created>
  <dcterms:modified xsi:type="dcterms:W3CDTF">2019-11-28T20:15:17Z</dcterms:modified>
</cp:coreProperties>
</file>